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8" r:id="rId8"/>
    <p:sldId id="269" r:id="rId9"/>
    <p:sldId id="270" r:id="rId10"/>
    <p:sldId id="271" r:id="rId11"/>
    <p:sldId id="274" r:id="rId12"/>
    <p:sldId id="277" r:id="rId13"/>
    <p:sldId id="303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C1FF"/>
    <a:srgbClr val="FFFFFF"/>
    <a:srgbClr val="293045"/>
    <a:srgbClr val="474748"/>
    <a:srgbClr val="4747F3"/>
    <a:srgbClr val="85B751"/>
    <a:srgbClr val="FD5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AB6850E4-22CC-4FEC-9376-1FE462E83005}">
  <a:tblStyle styleId="{AB6850E4-22CC-4FEC-9376-1FE462E8300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3" autoAdjust="0"/>
    <p:restoredTop sz="86998" autoAdjust="0"/>
  </p:normalViewPr>
  <p:slideViewPr>
    <p:cSldViewPr snapToGrid="0" snapToObjects="1">
      <p:cViewPr>
        <p:scale>
          <a:sx n="125" d="100"/>
          <a:sy n="125" d="100"/>
        </p:scale>
        <p:origin x="216" y="-3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2370051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6f0744aa72_0_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6f0744aa72_0_3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6f0744aa72_0_4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4" name="Google Shape;594;g6f0744aa72_0_4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g6f078010ed_0_3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0" name="Google Shape;870;g6f078010ed_0_3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ed1775e42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ed1775e42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6ed1775e42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6ed1775e42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6ed1775e42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6ed1775e42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f078010ed_0_4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f078010ed_0_4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6f0744aa7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6f0744aa7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6f0744aa72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6f0744aa72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6f0744aa72_0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6f0744aa72_0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6f0744aa72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6f0744aa72_0_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309512" y="-327229"/>
            <a:ext cx="4892424" cy="5406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782328" y="185148"/>
            <a:ext cx="4892424" cy="540620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1779300"/>
            <a:ext cx="8520600" cy="97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Montserrat ExtraBold"/>
              <a:buNone/>
              <a:defRPr sz="3000" b="0">
                <a:solidFill>
                  <a:srgbClr val="F3F3F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2743050" y="2888250"/>
            <a:ext cx="36579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_AND_BODY_1_1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-392975"/>
            <a:ext cx="9397469" cy="326912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5341800" y="378225"/>
            <a:ext cx="3258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title" idx="2"/>
          </p:nvPr>
        </p:nvSpPr>
        <p:spPr>
          <a:xfrm>
            <a:off x="905723" y="3146925"/>
            <a:ext cx="1597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subTitle" idx="1"/>
          </p:nvPr>
        </p:nvSpPr>
        <p:spPr>
          <a:xfrm>
            <a:off x="905713" y="3520075"/>
            <a:ext cx="15972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title" idx="3"/>
          </p:nvPr>
        </p:nvSpPr>
        <p:spPr>
          <a:xfrm>
            <a:off x="2817510" y="3146925"/>
            <a:ext cx="1597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subTitle" idx="4"/>
          </p:nvPr>
        </p:nvSpPr>
        <p:spPr>
          <a:xfrm>
            <a:off x="2817500" y="3520075"/>
            <a:ext cx="15972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8"/>
          <p:cNvSpPr txBox="1">
            <a:spLocks noGrp="1"/>
          </p:cNvSpPr>
          <p:nvPr>
            <p:ph type="title" idx="5"/>
          </p:nvPr>
        </p:nvSpPr>
        <p:spPr>
          <a:xfrm>
            <a:off x="4729288" y="3146925"/>
            <a:ext cx="1597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subTitle" idx="6"/>
          </p:nvPr>
        </p:nvSpPr>
        <p:spPr>
          <a:xfrm>
            <a:off x="4729278" y="3520075"/>
            <a:ext cx="15972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title" idx="7"/>
          </p:nvPr>
        </p:nvSpPr>
        <p:spPr>
          <a:xfrm>
            <a:off x="6641075" y="3146925"/>
            <a:ext cx="1597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subTitle" idx="8"/>
          </p:nvPr>
        </p:nvSpPr>
        <p:spPr>
          <a:xfrm>
            <a:off x="6641065" y="3520075"/>
            <a:ext cx="15972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_AND_BODY_1_2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-392975"/>
            <a:ext cx="9397469" cy="3269127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>
            <a:off x="5341800" y="378225"/>
            <a:ext cx="3258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title" idx="2"/>
          </p:nvPr>
        </p:nvSpPr>
        <p:spPr>
          <a:xfrm>
            <a:off x="1426194" y="2418250"/>
            <a:ext cx="2428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subTitle" idx="1"/>
          </p:nvPr>
        </p:nvSpPr>
        <p:spPr>
          <a:xfrm>
            <a:off x="1426175" y="2791400"/>
            <a:ext cx="2428200" cy="14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title" idx="3"/>
          </p:nvPr>
        </p:nvSpPr>
        <p:spPr>
          <a:xfrm>
            <a:off x="5289622" y="2418250"/>
            <a:ext cx="2428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1600"/>
              <a:buFont typeface="Montserrat Alternates ExtraBold"/>
              <a:buNone/>
              <a:defRPr sz="1600">
                <a:solidFill>
                  <a:srgbClr val="FFFFFF"/>
                </a:solidFill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subTitle" idx="4"/>
          </p:nvPr>
        </p:nvSpPr>
        <p:spPr>
          <a:xfrm>
            <a:off x="5289601" y="2791400"/>
            <a:ext cx="2428200" cy="14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Alternates Light"/>
              <a:buNone/>
              <a:defRPr sz="14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Alternates Light"/>
              <a:buNone/>
              <a:defRPr sz="2100"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ONE_COLUMN_TEXT_1_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>
            <a:spLocks noGrp="1"/>
          </p:cNvSpPr>
          <p:nvPr>
            <p:ph type="body" idx="1"/>
          </p:nvPr>
        </p:nvSpPr>
        <p:spPr>
          <a:xfrm>
            <a:off x="2128400" y="3131396"/>
            <a:ext cx="2241900" cy="146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r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r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pic>
        <p:nvPicPr>
          <p:cNvPr id="107" name="Google Shape;107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399995">
            <a:off x="-2368482" y="1910826"/>
            <a:ext cx="6751897" cy="2241876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5341800" y="378225"/>
            <a:ext cx="3258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76672" y="-827887"/>
            <a:ext cx="6153101" cy="679927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5188625" y="2150850"/>
            <a:ext cx="3156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0" i="0">
                <a:latin typeface="Montserrat Bold"/>
                <a:cs typeface="Montserrat 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5188625" y="919425"/>
            <a:ext cx="2445000" cy="117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  <a:defRPr sz="4800" b="0" i="0">
                <a:solidFill>
                  <a:srgbClr val="85B751"/>
                </a:solidFill>
                <a:latin typeface="Montserrat ExtraBold"/>
                <a:cs typeface="Montserrat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rPr dirty="0"/>
              <a:t>xx%</a:t>
            </a:r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5188625" y="3194925"/>
            <a:ext cx="3156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6"/>
          <p:cNvPicPr preferRelativeResize="0"/>
          <p:nvPr/>
        </p:nvPicPr>
        <p:blipFill rotWithShape="1">
          <a:blip r:embed="rId2">
            <a:alphaModFix/>
          </a:blip>
          <a:srcRect r="8214"/>
          <a:stretch/>
        </p:blipFill>
        <p:spPr>
          <a:xfrm>
            <a:off x="658750" y="-1397100"/>
            <a:ext cx="7826501" cy="7437298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2629450" y="378225"/>
            <a:ext cx="59703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7"/>
          <p:cNvPicPr preferRelativeResize="0"/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-3192424" y="1047350"/>
            <a:ext cx="12336426" cy="4096149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5223175" y="12765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5223175" y="2110500"/>
            <a:ext cx="2808000" cy="191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098925" y="531350"/>
            <a:ext cx="3273600" cy="123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Montserrat ExtraBold"/>
              <a:buNone/>
              <a:defRPr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SemiBold"/>
              <a:buNone/>
              <a:defRPr sz="21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SemiBold"/>
              <a:buNone/>
              <a:defRPr sz="21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SemiBold"/>
              <a:buNone/>
              <a:defRPr sz="21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SemiBold"/>
              <a:buNone/>
              <a:defRPr sz="21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SemiBold"/>
              <a:buNone/>
              <a:defRPr sz="21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SemiBold"/>
              <a:buNone/>
              <a:defRPr sz="21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SemiBold"/>
              <a:buNone/>
              <a:defRPr sz="21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Montserrat SemiBold"/>
              <a:buNone/>
              <a:defRPr sz="21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 dirty="0"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098925" y="1895625"/>
            <a:ext cx="3273600" cy="25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3457775" y="378225"/>
            <a:ext cx="5142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2">
            <a:alphaModFix/>
          </a:blip>
          <a:srcRect r="8214"/>
          <a:stretch/>
        </p:blipFill>
        <p:spPr>
          <a:xfrm>
            <a:off x="658750" y="-1397100"/>
            <a:ext cx="7826501" cy="743729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702450" y="1773225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1"/>
          </p:nvPr>
        </p:nvSpPr>
        <p:spPr>
          <a:xfrm>
            <a:off x="702450" y="2070300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2"/>
          </p:nvPr>
        </p:nvSpPr>
        <p:spPr>
          <a:xfrm>
            <a:off x="3598650" y="1773225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3"/>
          </p:nvPr>
        </p:nvSpPr>
        <p:spPr>
          <a:xfrm>
            <a:off x="3598650" y="2070300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title" idx="4"/>
          </p:nvPr>
        </p:nvSpPr>
        <p:spPr>
          <a:xfrm>
            <a:off x="6494850" y="1773225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5"/>
          </p:nvPr>
        </p:nvSpPr>
        <p:spPr>
          <a:xfrm>
            <a:off x="6494850" y="2070300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 idx="6"/>
          </p:nvPr>
        </p:nvSpPr>
        <p:spPr>
          <a:xfrm>
            <a:off x="5039900" y="3501280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7"/>
          </p:nvPr>
        </p:nvSpPr>
        <p:spPr>
          <a:xfrm>
            <a:off x="5039888" y="3798230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 idx="8"/>
          </p:nvPr>
        </p:nvSpPr>
        <p:spPr>
          <a:xfrm>
            <a:off x="2157425" y="3501280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9"/>
          </p:nvPr>
        </p:nvSpPr>
        <p:spPr>
          <a:xfrm>
            <a:off x="2157413" y="3798230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title" idx="13" hasCustomPrompt="1"/>
          </p:nvPr>
        </p:nvSpPr>
        <p:spPr>
          <a:xfrm>
            <a:off x="1139400" y="1283325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chemeClr val="bg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 idx="14" hasCustomPrompt="1"/>
          </p:nvPr>
        </p:nvSpPr>
        <p:spPr>
          <a:xfrm>
            <a:off x="4035600" y="1283325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chemeClr val="bg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 idx="15" hasCustomPrompt="1"/>
          </p:nvPr>
        </p:nvSpPr>
        <p:spPr>
          <a:xfrm>
            <a:off x="6931800" y="1283325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chemeClr val="bg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16" hasCustomPrompt="1"/>
          </p:nvPr>
        </p:nvSpPr>
        <p:spPr>
          <a:xfrm>
            <a:off x="5476850" y="3007778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chemeClr val="bg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idx="17" hasCustomPrompt="1"/>
          </p:nvPr>
        </p:nvSpPr>
        <p:spPr>
          <a:xfrm>
            <a:off x="2594375" y="3015515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chemeClr val="bg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2400"/>
              <a:buNone/>
              <a:defRPr sz="2400">
                <a:solidFill>
                  <a:srgbClr val="06BAD6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_AND_BODY_1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-392975"/>
            <a:ext cx="9397469" cy="3269127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5341800" y="378225"/>
            <a:ext cx="3258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title" idx="2"/>
          </p:nvPr>
        </p:nvSpPr>
        <p:spPr>
          <a:xfrm>
            <a:off x="809939" y="3104050"/>
            <a:ext cx="22170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ubTitle" idx="1"/>
          </p:nvPr>
        </p:nvSpPr>
        <p:spPr>
          <a:xfrm>
            <a:off x="809925" y="3477200"/>
            <a:ext cx="22170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title" idx="3"/>
          </p:nvPr>
        </p:nvSpPr>
        <p:spPr>
          <a:xfrm>
            <a:off x="3463502" y="3104050"/>
            <a:ext cx="22170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ubTitle" idx="4"/>
          </p:nvPr>
        </p:nvSpPr>
        <p:spPr>
          <a:xfrm>
            <a:off x="3463488" y="3477200"/>
            <a:ext cx="22170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title" idx="5"/>
          </p:nvPr>
        </p:nvSpPr>
        <p:spPr>
          <a:xfrm>
            <a:off x="6117052" y="3104050"/>
            <a:ext cx="22170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None/>
              <a:defRPr sz="4200">
                <a:solidFill>
                  <a:srgbClr val="06BAD6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subTitle" idx="6"/>
          </p:nvPr>
        </p:nvSpPr>
        <p:spPr>
          <a:xfrm>
            <a:off x="6117038" y="3477200"/>
            <a:ext cx="22170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SECTION_TITLE_AND_DESCRIPTION_2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body" idx="1"/>
          </p:nvPr>
        </p:nvSpPr>
        <p:spPr>
          <a:xfrm>
            <a:off x="5099425" y="1767050"/>
            <a:ext cx="3273600" cy="25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3457775" y="378225"/>
            <a:ext cx="5142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rgbClr val="00237D"/>
            </a:gs>
            <a:gs pos="100000">
              <a:srgbClr val="011445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ExtraBold"/>
              <a:buNone/>
              <a:defRPr sz="2800">
                <a:solidFill>
                  <a:schemeClr val="accen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ontserrat Alternates"/>
              <a:buNone/>
              <a:defRPr sz="2800" b="1">
                <a:solidFill>
                  <a:schemeClr val="accent1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ontserrat"/>
              <a:buChar char="●"/>
              <a:defRPr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○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■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●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○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■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●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○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Font typeface="Montserrat"/>
              <a:buChar char="■"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5" r:id="rId5"/>
    <p:sldLayoutId id="2147483658" r:id="rId6"/>
    <p:sldLayoutId id="2147483659" r:id="rId7"/>
    <p:sldLayoutId id="2147483660" r:id="rId8"/>
    <p:sldLayoutId id="2147483663" r:id="rId9"/>
    <p:sldLayoutId id="2147483664" r:id="rId10"/>
    <p:sldLayoutId id="2147483665" r:id="rId11"/>
    <p:sldLayoutId id="2147483667" r:id="rId12"/>
    <p:sldLayoutId id="2147483672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Source Sans Pro"/>
          <a:ea typeface="Arial"/>
          <a:cs typeface="Source Sans Pro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mailto:Ryan.w@goatpaments.com" TargetMode="Externa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6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37D"/>
            </a:gs>
            <a:gs pos="100000">
              <a:srgbClr val="011445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"/>
          <p:cNvSpPr txBox="1">
            <a:spLocks noGrp="1"/>
          </p:cNvSpPr>
          <p:nvPr>
            <p:ph type="ctrTitle"/>
          </p:nvPr>
        </p:nvSpPr>
        <p:spPr>
          <a:xfrm>
            <a:off x="311700" y="2277140"/>
            <a:ext cx="8520600" cy="97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latin typeface="Montserrat Light"/>
                <a:ea typeface="Montserrat Light"/>
                <a:cs typeface="Montserrat Light"/>
                <a:sym typeface="Montserrat Light"/>
              </a:rPr>
              <a:t>Branding </a:t>
            </a:r>
            <a:r>
              <a:rPr lang="en" sz="2800" dirty="0">
                <a:latin typeface="Montserrat Light"/>
                <a:ea typeface="Montserrat Light"/>
                <a:cs typeface="Montserrat Light"/>
                <a:sym typeface="Montserrat Light"/>
              </a:rPr>
              <a:t>Guidelines</a:t>
            </a:r>
            <a:endParaRPr sz="2800" dirty="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48" name="Google Shape;148;p29"/>
          <p:cNvSpPr txBox="1">
            <a:spLocks noGrp="1"/>
          </p:cNvSpPr>
          <p:nvPr>
            <p:ph type="subTitle" idx="1"/>
          </p:nvPr>
        </p:nvSpPr>
        <p:spPr>
          <a:xfrm>
            <a:off x="2743050" y="3396250"/>
            <a:ext cx="36579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lt2"/>
                </a:solidFill>
              </a:rPr>
              <a:t>Optimizing Payment Solutions For SMB’s.</a:t>
            </a:r>
            <a:endParaRPr dirty="0">
              <a:solidFill>
                <a:schemeClr val="lt2"/>
              </a:solidFill>
            </a:endParaRPr>
          </a:p>
        </p:txBody>
      </p:sp>
      <p:pic>
        <p:nvPicPr>
          <p:cNvPr id="6" name="Picture 5" descr="GOAT Logo-Green-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690" y="1436623"/>
            <a:ext cx="2052470" cy="1124712"/>
          </a:xfrm>
          <a:prstGeom prst="rect">
            <a:avLst/>
          </a:prstGeom>
        </p:spPr>
      </p:pic>
      <p:pic>
        <p:nvPicPr>
          <p:cNvPr id="11" name="Picture 10" descr="GOAT Icon L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4"/>
          <p:cNvSpPr txBox="1">
            <a:spLocks noGrp="1"/>
          </p:cNvSpPr>
          <p:nvPr>
            <p:ph type="title"/>
          </p:nvPr>
        </p:nvSpPr>
        <p:spPr>
          <a:xfrm>
            <a:off x="5341800" y="378225"/>
            <a:ext cx="3258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Color Standards</a:t>
            </a:r>
            <a:endParaRPr/>
          </a:p>
        </p:txBody>
      </p:sp>
      <p:sp>
        <p:nvSpPr>
          <p:cNvPr id="562" name="Google Shape;562;p44"/>
          <p:cNvSpPr txBox="1">
            <a:spLocks noGrp="1"/>
          </p:cNvSpPr>
          <p:nvPr>
            <p:ph type="title" idx="2"/>
          </p:nvPr>
        </p:nvSpPr>
        <p:spPr>
          <a:xfrm>
            <a:off x="1779830" y="3146925"/>
            <a:ext cx="1597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 smtClean="0"/>
              <a:t>#</a:t>
            </a:r>
            <a:r>
              <a:rPr lang="is-IS" dirty="0"/>
              <a:t>96c100</a:t>
            </a:r>
            <a:endParaRPr dirty="0"/>
          </a:p>
        </p:txBody>
      </p:sp>
      <p:sp>
        <p:nvSpPr>
          <p:cNvPr id="563" name="Google Shape;563;p44"/>
          <p:cNvSpPr txBox="1">
            <a:spLocks noGrp="1"/>
          </p:cNvSpPr>
          <p:nvPr>
            <p:ph type="subTitle" idx="1"/>
          </p:nvPr>
        </p:nvSpPr>
        <p:spPr>
          <a:xfrm>
            <a:off x="1779820" y="3520075"/>
            <a:ext cx="15972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Mercury is the closest planet to the Sun</a:t>
            </a:r>
            <a:endParaRPr dirty="0"/>
          </a:p>
        </p:txBody>
      </p:sp>
      <p:sp>
        <p:nvSpPr>
          <p:cNvPr id="564" name="Google Shape;564;p44"/>
          <p:cNvSpPr txBox="1">
            <a:spLocks noGrp="1"/>
          </p:cNvSpPr>
          <p:nvPr>
            <p:ph type="title" idx="3"/>
          </p:nvPr>
        </p:nvSpPr>
        <p:spPr>
          <a:xfrm>
            <a:off x="3691617" y="3146925"/>
            <a:ext cx="1597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 smtClean="0"/>
              <a:t>#</a:t>
            </a:r>
            <a:r>
              <a:rPr lang="cs-CZ" dirty="0"/>
              <a:t>474749</a:t>
            </a:r>
            <a:endParaRPr dirty="0"/>
          </a:p>
        </p:txBody>
      </p:sp>
      <p:sp>
        <p:nvSpPr>
          <p:cNvPr id="565" name="Google Shape;565;p44"/>
          <p:cNvSpPr txBox="1">
            <a:spLocks noGrp="1"/>
          </p:cNvSpPr>
          <p:nvPr>
            <p:ph type="subTitle" idx="4"/>
          </p:nvPr>
        </p:nvSpPr>
        <p:spPr>
          <a:xfrm>
            <a:off x="3691607" y="3520075"/>
            <a:ext cx="15972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Despite being red, Mars is a cold place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p44"/>
          <p:cNvSpPr txBox="1">
            <a:spLocks noGrp="1"/>
          </p:cNvSpPr>
          <p:nvPr>
            <p:ph type="title" idx="7"/>
          </p:nvPr>
        </p:nvSpPr>
        <p:spPr>
          <a:xfrm>
            <a:off x="5602606" y="3146925"/>
            <a:ext cx="1597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 smtClean="0"/>
              <a:t>#</a:t>
            </a:r>
            <a:r>
              <a:rPr lang="en" dirty="0"/>
              <a:t>ffffff</a:t>
            </a:r>
            <a:endParaRPr dirty="0"/>
          </a:p>
        </p:txBody>
      </p:sp>
      <p:sp>
        <p:nvSpPr>
          <p:cNvPr id="569" name="Google Shape;569;p44"/>
          <p:cNvSpPr txBox="1">
            <a:spLocks noGrp="1"/>
          </p:cNvSpPr>
          <p:nvPr>
            <p:ph type="subTitle" idx="8"/>
          </p:nvPr>
        </p:nvSpPr>
        <p:spPr>
          <a:xfrm>
            <a:off x="5602596" y="3520075"/>
            <a:ext cx="15972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Neptune is the farthest planet from the Sun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0" name="Google Shape;570;p44"/>
          <p:cNvSpPr/>
          <p:nvPr/>
        </p:nvSpPr>
        <p:spPr>
          <a:xfrm>
            <a:off x="1962982" y="1493250"/>
            <a:ext cx="1230900" cy="1230900"/>
          </a:xfrm>
          <a:prstGeom prst="donut">
            <a:avLst>
              <a:gd name="adj" fmla="val 6912"/>
            </a:avLst>
          </a:prstGeom>
          <a:solidFill>
            <a:srgbClr val="85B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44"/>
          <p:cNvSpPr/>
          <p:nvPr/>
        </p:nvSpPr>
        <p:spPr>
          <a:xfrm>
            <a:off x="3874757" y="1493250"/>
            <a:ext cx="1230900" cy="1230900"/>
          </a:xfrm>
          <a:prstGeom prst="donut">
            <a:avLst>
              <a:gd name="adj" fmla="val 6912"/>
            </a:avLst>
          </a:prstGeom>
          <a:solidFill>
            <a:srgbClr val="4747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44"/>
          <p:cNvSpPr/>
          <p:nvPr/>
        </p:nvSpPr>
        <p:spPr>
          <a:xfrm>
            <a:off x="5785731" y="1493250"/>
            <a:ext cx="1230900" cy="1230900"/>
          </a:xfrm>
          <a:prstGeom prst="donut">
            <a:avLst>
              <a:gd name="adj" fmla="val 6912"/>
            </a:avLst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" name="Picture 16" descr="GOAT Icon L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47"/>
          <p:cNvSpPr txBox="1">
            <a:spLocks noGrp="1"/>
          </p:cNvSpPr>
          <p:nvPr>
            <p:ph type="title"/>
          </p:nvPr>
        </p:nvSpPr>
        <p:spPr>
          <a:xfrm>
            <a:off x="5341800" y="378225"/>
            <a:ext cx="3258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Typography</a:t>
            </a:r>
            <a:endParaRPr dirty="0"/>
          </a:p>
        </p:txBody>
      </p:sp>
      <p:sp>
        <p:nvSpPr>
          <p:cNvPr id="597" name="Google Shape;597;p47"/>
          <p:cNvSpPr txBox="1">
            <a:spLocks noGrp="1"/>
          </p:cNvSpPr>
          <p:nvPr>
            <p:ph type="title" idx="2"/>
          </p:nvPr>
        </p:nvSpPr>
        <p:spPr>
          <a:xfrm>
            <a:off x="406400" y="2418250"/>
            <a:ext cx="368808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solidFill>
                  <a:srgbClr val="85B751"/>
                </a:solidFill>
              </a:rPr>
              <a:t>MONSTSERRAT</a:t>
            </a:r>
            <a:r>
              <a:rPr lang="en-US" b="0" dirty="0" smtClean="0"/>
              <a:t> </a:t>
            </a:r>
            <a:br>
              <a:rPr lang="en-US" b="0" dirty="0" smtClean="0"/>
            </a:br>
            <a:r>
              <a:rPr lang="en-US" b="0" dirty="0" smtClean="0"/>
              <a:t>EXTRA BOLD</a:t>
            </a:r>
            <a:br>
              <a:rPr lang="en-US" b="0" dirty="0" smtClean="0"/>
            </a:br>
            <a:r>
              <a:rPr lang="en-US" b="0" dirty="0" smtClean="0"/>
              <a:t>HEADINGS</a:t>
            </a:r>
            <a:endParaRPr b="0" dirty="0"/>
          </a:p>
        </p:txBody>
      </p:sp>
      <p:sp>
        <p:nvSpPr>
          <p:cNvPr id="598" name="Google Shape;598;p47"/>
          <p:cNvSpPr txBox="1">
            <a:spLocks noGrp="1"/>
          </p:cNvSpPr>
          <p:nvPr>
            <p:ph type="subTitle" idx="1"/>
          </p:nvPr>
        </p:nvSpPr>
        <p:spPr>
          <a:xfrm>
            <a:off x="999455" y="2791400"/>
            <a:ext cx="2428200" cy="14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Montserrat ExtraBold"/>
                <a:cs typeface="Montserrat ExtraBold"/>
              </a:rPr>
              <a:t>ABCDEFGHIJKLMN</a:t>
            </a:r>
            <a:endParaRPr dirty="0">
              <a:latin typeface="Montserrat ExtraBold"/>
              <a:cs typeface="Montserrat ExtraBo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Montserrat ExtraBold"/>
                <a:cs typeface="Montserrat ExtraBold"/>
              </a:rPr>
              <a:t>OPQRSTUVWXYZ</a:t>
            </a:r>
            <a:endParaRPr dirty="0">
              <a:latin typeface="Montserrat ExtraBold"/>
              <a:cs typeface="Montserrat ExtraBo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Montserrat ExtraBold"/>
                <a:cs typeface="Montserrat ExtraBold"/>
              </a:rPr>
              <a:t>abcdefghijklmn</a:t>
            </a:r>
            <a:endParaRPr dirty="0">
              <a:latin typeface="Montserrat ExtraBold"/>
              <a:cs typeface="Montserrat ExtraBo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Montserrat ExtraBold"/>
                <a:cs typeface="Montserrat ExtraBold"/>
              </a:rPr>
              <a:t>opqrstuvwxyz</a:t>
            </a:r>
            <a:endParaRPr dirty="0">
              <a:latin typeface="Montserrat ExtraBold"/>
              <a:cs typeface="Montserrat ExtraBo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Montserrat ExtraBold"/>
                <a:cs typeface="Montserrat ExtraBold"/>
              </a:rPr>
              <a:t>1234567890</a:t>
            </a:r>
            <a:endParaRPr dirty="0">
              <a:latin typeface="Montserrat ExtraBold"/>
              <a:cs typeface="Montserrat ExtraBold"/>
            </a:endParaRPr>
          </a:p>
        </p:txBody>
      </p:sp>
      <p:sp>
        <p:nvSpPr>
          <p:cNvPr id="599" name="Google Shape;599;p47"/>
          <p:cNvSpPr txBox="1">
            <a:spLocks noGrp="1"/>
          </p:cNvSpPr>
          <p:nvPr>
            <p:ph type="title" idx="3"/>
          </p:nvPr>
        </p:nvSpPr>
        <p:spPr>
          <a:xfrm>
            <a:off x="5828102" y="2418250"/>
            <a:ext cx="24282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 dirty="0" smtClean="0">
                <a:solidFill>
                  <a:srgbClr val="85B751"/>
                </a:solidFill>
                <a:latin typeface="Montserrat Regular"/>
                <a:cs typeface="Montserrat Regular"/>
              </a:rPr>
              <a:t>MONSTERSERRAT</a:t>
            </a:r>
            <a:r>
              <a:rPr lang="en-US" b="0" dirty="0" smtClean="0">
                <a:latin typeface="Montserrat Regular"/>
                <a:cs typeface="Montserrat Regular"/>
              </a:rPr>
              <a:t/>
            </a:r>
            <a:br>
              <a:rPr lang="en-US" b="0" dirty="0" smtClean="0">
                <a:latin typeface="Montserrat Regular"/>
                <a:cs typeface="Montserrat Regular"/>
              </a:rPr>
            </a:br>
            <a:r>
              <a:rPr lang="en-US" b="0" dirty="0" smtClean="0">
                <a:latin typeface="Montserrat Regular"/>
                <a:cs typeface="Montserrat Regular"/>
              </a:rPr>
              <a:t>REGULAR</a:t>
            </a:r>
            <a:br>
              <a:rPr lang="en-US" b="0" dirty="0" smtClean="0">
                <a:latin typeface="Montserrat Regular"/>
                <a:cs typeface="Montserrat Regular"/>
              </a:rPr>
            </a:br>
            <a:r>
              <a:rPr lang="en-US" b="0" dirty="0" smtClean="0">
                <a:latin typeface="Montserrat Regular"/>
                <a:cs typeface="Montserrat Regular"/>
              </a:rPr>
              <a:t>PARAGRAPHS/BODY</a:t>
            </a:r>
            <a:endParaRPr b="0" dirty="0">
              <a:latin typeface="Montserrat Regular"/>
              <a:cs typeface="Montserrat Regular"/>
            </a:endParaRPr>
          </a:p>
        </p:txBody>
      </p:sp>
      <p:sp>
        <p:nvSpPr>
          <p:cNvPr id="600" name="Google Shape;600;p47"/>
          <p:cNvSpPr txBox="1">
            <a:spLocks noGrp="1"/>
          </p:cNvSpPr>
          <p:nvPr>
            <p:ph type="subTitle" idx="4"/>
          </p:nvPr>
        </p:nvSpPr>
        <p:spPr>
          <a:xfrm>
            <a:off x="5828081" y="2791400"/>
            <a:ext cx="2428200" cy="14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Montserrat Regular"/>
                <a:cs typeface="Montserrat Regular"/>
              </a:rPr>
              <a:t>ABCDEFGHIJKLMN</a:t>
            </a:r>
            <a:endParaRPr dirty="0">
              <a:latin typeface="Montserrat Regular"/>
              <a:cs typeface="Montserrat Regula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Montserrat Regular"/>
                <a:cs typeface="Montserrat Regular"/>
              </a:rPr>
              <a:t>OPQRSTUVWXYZ</a:t>
            </a:r>
            <a:endParaRPr dirty="0">
              <a:latin typeface="Montserrat Regular"/>
              <a:cs typeface="Montserrat Regula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Montserrat Regular"/>
                <a:cs typeface="Montserrat Regular"/>
              </a:rPr>
              <a:t>abcdefghijklmn</a:t>
            </a:r>
            <a:endParaRPr dirty="0">
              <a:latin typeface="Montserrat Regular"/>
              <a:cs typeface="Montserrat Regula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Montserrat Regular"/>
                <a:cs typeface="Montserrat Regular"/>
              </a:rPr>
              <a:t>opqrstuvwxyz</a:t>
            </a:r>
            <a:endParaRPr dirty="0">
              <a:latin typeface="Montserrat Regular"/>
              <a:cs typeface="Montserrat Regula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Montserrat Regular"/>
                <a:cs typeface="Montserrat Regular"/>
              </a:rPr>
              <a:t>1234567890</a:t>
            </a:r>
            <a:endParaRPr dirty="0">
              <a:latin typeface="Montserrat Regular"/>
              <a:cs typeface="Montserrat Regular"/>
            </a:endParaRPr>
          </a:p>
        </p:txBody>
      </p:sp>
      <p:sp>
        <p:nvSpPr>
          <p:cNvPr id="601" name="Google Shape;601;p47"/>
          <p:cNvSpPr/>
          <p:nvPr/>
        </p:nvSpPr>
        <p:spPr>
          <a:xfrm>
            <a:off x="-3540075" y="-1236800"/>
            <a:ext cx="1522500" cy="1439100"/>
          </a:xfrm>
          <a:prstGeom prst="rect">
            <a:avLst/>
          </a:prstGeom>
          <a:gradFill>
            <a:gsLst>
              <a:gs pos="0">
                <a:srgbClr val="00237D"/>
              </a:gs>
              <a:gs pos="100000">
                <a:srgbClr val="011445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599;p47"/>
          <p:cNvSpPr txBox="1">
            <a:spLocks/>
          </p:cNvSpPr>
          <p:nvPr/>
        </p:nvSpPr>
        <p:spPr>
          <a:xfrm>
            <a:off x="3328742" y="2418250"/>
            <a:ext cx="2428200" cy="3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1600"/>
              <a:buFont typeface="Montserrat Alternates ExtraBold"/>
              <a:buNone/>
              <a:defRPr sz="1600" b="1" i="0" u="none" strike="noStrike" cap="none">
                <a:solidFill>
                  <a:srgbClr val="06BAD6"/>
                </a:solidFill>
                <a:latin typeface="Montserrat Alternates ExtraBold"/>
                <a:ea typeface="Montserrat Alternates ExtraBold"/>
                <a:cs typeface="Montserrat Alternates ExtraBold"/>
                <a:sym typeface="Montserrat Alternates Extra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Font typeface="Montserrat Alternates"/>
              <a:buNone/>
              <a:defRPr sz="4200" b="1" i="0" u="none" strike="noStrike" cap="none">
                <a:solidFill>
                  <a:srgbClr val="06BAD6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Font typeface="Montserrat Alternates"/>
              <a:buNone/>
              <a:defRPr sz="4200" b="1" i="0" u="none" strike="noStrike" cap="none">
                <a:solidFill>
                  <a:srgbClr val="06BAD6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Font typeface="Montserrat Alternates"/>
              <a:buNone/>
              <a:defRPr sz="4200" b="1" i="0" u="none" strike="noStrike" cap="none">
                <a:solidFill>
                  <a:srgbClr val="06BAD6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Font typeface="Montserrat Alternates"/>
              <a:buNone/>
              <a:defRPr sz="4200" b="1" i="0" u="none" strike="noStrike" cap="none">
                <a:solidFill>
                  <a:srgbClr val="06BAD6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Font typeface="Montserrat Alternates"/>
              <a:buNone/>
              <a:defRPr sz="4200" b="1" i="0" u="none" strike="noStrike" cap="none">
                <a:solidFill>
                  <a:srgbClr val="06BAD6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Font typeface="Montserrat Alternates"/>
              <a:buNone/>
              <a:defRPr sz="4200" b="1" i="0" u="none" strike="noStrike" cap="none">
                <a:solidFill>
                  <a:srgbClr val="06BAD6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Font typeface="Montserrat Alternates"/>
              <a:buNone/>
              <a:defRPr sz="4200" b="1" i="0" u="none" strike="noStrike" cap="none">
                <a:solidFill>
                  <a:srgbClr val="06BAD6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BAD6"/>
              </a:buClr>
              <a:buSzPts val="4200"/>
              <a:buFont typeface="Montserrat Alternates"/>
              <a:buNone/>
              <a:defRPr sz="4200" b="1" i="0" u="none" strike="noStrike" cap="none">
                <a:solidFill>
                  <a:srgbClr val="06BAD6"/>
                </a:solidFill>
                <a:latin typeface="Montserrat Alternates"/>
                <a:ea typeface="Montserrat Alternates"/>
                <a:cs typeface="Montserrat Alternates"/>
                <a:sym typeface="Montserrat Alternates"/>
              </a:defRPr>
            </a:lvl9pPr>
          </a:lstStyle>
          <a:p>
            <a:r>
              <a:rPr lang="en-US" b="0" dirty="0" smtClean="0">
                <a:solidFill>
                  <a:srgbClr val="85B751"/>
                </a:solidFill>
                <a:latin typeface="Oligopoly Regular"/>
                <a:cs typeface="Oligopoly Regular"/>
              </a:rPr>
              <a:t>OLIGOPOLY</a:t>
            </a:r>
          </a:p>
          <a:p>
            <a:r>
              <a:rPr lang="en-US" b="0" dirty="0" smtClean="0">
                <a:solidFill>
                  <a:srgbClr val="FFFFFF"/>
                </a:solidFill>
                <a:latin typeface="Oligopoly Regular"/>
                <a:cs typeface="Oligopoly Regular"/>
              </a:rPr>
              <a:t>REGULAR/BOLD</a:t>
            </a:r>
            <a:br>
              <a:rPr lang="en-US" b="0" dirty="0" smtClean="0">
                <a:solidFill>
                  <a:srgbClr val="FFFFFF"/>
                </a:solidFill>
                <a:latin typeface="Oligopoly Regular"/>
                <a:cs typeface="Oligopoly Regular"/>
              </a:rPr>
            </a:br>
            <a:r>
              <a:rPr lang="en-US" b="0" dirty="0" smtClean="0">
                <a:solidFill>
                  <a:srgbClr val="FFFFFF"/>
                </a:solidFill>
                <a:latin typeface="Oligopoly Regular"/>
                <a:cs typeface="Oligopoly Regular"/>
              </a:rPr>
              <a:t>LOGO FONT/ACCENT</a:t>
            </a:r>
            <a:endParaRPr lang="en-US" b="0" dirty="0">
              <a:solidFill>
                <a:srgbClr val="FFFFFF"/>
              </a:solidFill>
              <a:latin typeface="Oligopoly Regular"/>
              <a:cs typeface="Oligopoly Regular"/>
            </a:endParaRPr>
          </a:p>
        </p:txBody>
      </p:sp>
      <p:sp>
        <p:nvSpPr>
          <p:cNvPr id="9" name="Google Shape;600;p47"/>
          <p:cNvSpPr txBox="1">
            <a:spLocks/>
          </p:cNvSpPr>
          <p:nvPr/>
        </p:nvSpPr>
        <p:spPr>
          <a:xfrm>
            <a:off x="3328721" y="2791400"/>
            <a:ext cx="2428200" cy="14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 Alternates Light"/>
              <a:buNone/>
              <a:defRPr sz="1400" b="0" i="0" u="none" strike="noStrike" cap="none">
                <a:solidFill>
                  <a:schemeClr val="accent1"/>
                </a:solidFill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Montserrat Alternates Light"/>
              <a:buNone/>
              <a:defRPr sz="2100" b="0" i="0" u="none" strike="noStrike" cap="none">
                <a:solidFill>
                  <a:schemeClr val="accent1"/>
                </a:solidFill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Montserrat Alternates Light"/>
              <a:buNone/>
              <a:defRPr sz="2100" b="0" i="0" u="none" strike="noStrike" cap="none">
                <a:solidFill>
                  <a:schemeClr val="accent1"/>
                </a:solidFill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Montserrat Alternates Light"/>
              <a:buNone/>
              <a:defRPr sz="2100" b="0" i="0" u="none" strike="noStrike" cap="none">
                <a:solidFill>
                  <a:schemeClr val="accent1"/>
                </a:solidFill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Montserrat Alternates Light"/>
              <a:buNone/>
              <a:defRPr sz="2100" b="0" i="0" u="none" strike="noStrike" cap="none">
                <a:solidFill>
                  <a:schemeClr val="accent1"/>
                </a:solidFill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Montserrat Alternates Light"/>
              <a:buNone/>
              <a:defRPr sz="2100" b="0" i="0" u="none" strike="noStrike" cap="none">
                <a:solidFill>
                  <a:schemeClr val="accent1"/>
                </a:solidFill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Montserrat Alternates Light"/>
              <a:buNone/>
              <a:defRPr sz="2100" b="0" i="0" u="none" strike="noStrike" cap="none">
                <a:solidFill>
                  <a:schemeClr val="accent1"/>
                </a:solidFill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Montserrat Alternates Light"/>
              <a:buNone/>
              <a:defRPr sz="2100" b="0" i="0" u="none" strike="noStrike" cap="none">
                <a:solidFill>
                  <a:schemeClr val="accent1"/>
                </a:solidFill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Montserrat Alternates Light"/>
              <a:buNone/>
              <a:defRPr sz="2100" b="0" i="0" u="none" strike="noStrike" cap="none">
                <a:solidFill>
                  <a:schemeClr val="accent1"/>
                </a:solidFill>
                <a:latin typeface="Montserrat Alternates Light"/>
                <a:ea typeface="Montserrat Alternates Light"/>
                <a:cs typeface="Montserrat Alternates Light"/>
                <a:sym typeface="Montserrat Alternates Light"/>
              </a:defRPr>
            </a:lvl9pPr>
          </a:lstStyle>
          <a:p>
            <a:pPr marL="0" indent="0"/>
            <a:r>
              <a:rPr lang="en" dirty="0" smtClean="0">
                <a:latin typeface="Oligopoly Regular"/>
                <a:cs typeface="Oligopoly Regular"/>
              </a:rPr>
              <a:t>ABCDEFGHIJKLMN</a:t>
            </a:r>
          </a:p>
          <a:p>
            <a:pPr marL="0" indent="0"/>
            <a:r>
              <a:rPr lang="en" dirty="0" smtClean="0">
                <a:latin typeface="Oligopoly Regular"/>
                <a:cs typeface="Oligopoly Regular"/>
              </a:rPr>
              <a:t>OPQRSTUVWXYZ</a:t>
            </a:r>
          </a:p>
          <a:p>
            <a:pPr marL="0" indent="0"/>
            <a:r>
              <a:rPr lang="en" dirty="0" smtClean="0">
                <a:latin typeface="Oligopoly Regular"/>
                <a:cs typeface="Oligopoly Regular"/>
              </a:rPr>
              <a:t>abcdefghijklmn</a:t>
            </a:r>
          </a:p>
          <a:p>
            <a:pPr marL="0" indent="0"/>
            <a:r>
              <a:rPr lang="en" dirty="0" smtClean="0">
                <a:latin typeface="Oligopoly Regular"/>
                <a:cs typeface="Oligopoly Regular"/>
              </a:rPr>
              <a:t>opqrstuvwxyz</a:t>
            </a:r>
          </a:p>
          <a:p>
            <a:pPr marL="0" indent="0"/>
            <a:r>
              <a:rPr lang="en" dirty="0" smtClean="0">
                <a:latin typeface="Oligopoly Regular"/>
                <a:cs typeface="Oligopoly Regular"/>
              </a:rPr>
              <a:t>1234567890</a:t>
            </a:r>
            <a:endParaRPr lang="en" dirty="0">
              <a:latin typeface="Oligopoly Regular"/>
              <a:cs typeface="Oligopoly Regular"/>
            </a:endParaRPr>
          </a:p>
        </p:txBody>
      </p:sp>
      <p:pic>
        <p:nvPicPr>
          <p:cNvPr id="10" name="Picture 9" descr="GOAT Icon L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50"/>
          <p:cNvSpPr txBox="1">
            <a:spLocks noGrp="1"/>
          </p:cNvSpPr>
          <p:nvPr>
            <p:ph type="body" idx="1"/>
          </p:nvPr>
        </p:nvSpPr>
        <p:spPr>
          <a:xfrm>
            <a:off x="2128400" y="3131396"/>
            <a:ext cx="2241900" cy="146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 smtClean="0"/>
              <a:t>To ensure a consistent brand theme, we will ask all employees to adjust their email signature to the official format, font, and logo.</a:t>
            </a:r>
            <a:endParaRPr dirty="0"/>
          </a:p>
        </p:txBody>
      </p:sp>
      <p:sp>
        <p:nvSpPr>
          <p:cNvPr id="873" name="Google Shape;873;p50"/>
          <p:cNvSpPr txBox="1">
            <a:spLocks noGrp="1"/>
          </p:cNvSpPr>
          <p:nvPr>
            <p:ph type="title"/>
          </p:nvPr>
        </p:nvSpPr>
        <p:spPr>
          <a:xfrm>
            <a:off x="4257040" y="378225"/>
            <a:ext cx="434276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Email Signature </a:t>
            </a:r>
            <a:r>
              <a:rPr lang="en" dirty="0" smtClean="0"/>
              <a:t>Guidelines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6162680" y="3181849"/>
            <a:ext cx="2981320" cy="195745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 smtClean="0">
                <a:solidFill>
                  <a:srgbClr val="474748"/>
                </a:solidFill>
                <a:latin typeface="Montserrat Regular"/>
                <a:cs typeface="Montserrat Regular"/>
              </a:rPr>
              <a:t>First Name Last Name</a:t>
            </a:r>
          </a:p>
          <a:p>
            <a:pPr>
              <a:lnSpc>
                <a:spcPct val="110000"/>
              </a:lnSpc>
            </a:pPr>
            <a:r>
              <a:rPr lang="en-US" sz="1200" dirty="0" smtClean="0">
                <a:solidFill>
                  <a:srgbClr val="474748"/>
                </a:solidFill>
                <a:latin typeface="Montserrat Regular"/>
                <a:cs typeface="Montserrat Regular"/>
              </a:rPr>
              <a:t>Title</a:t>
            </a:r>
            <a:endParaRPr lang="en-US" sz="1200" dirty="0">
              <a:solidFill>
                <a:srgbClr val="474748"/>
              </a:solidFill>
              <a:latin typeface="Montserrat Regular"/>
              <a:cs typeface="Montserrat Regular"/>
            </a:endParaRPr>
          </a:p>
          <a:p>
            <a:pPr>
              <a:lnSpc>
                <a:spcPct val="110000"/>
              </a:lnSpc>
            </a:pPr>
            <a:r>
              <a:rPr lang="en-US" sz="1200" dirty="0" smtClean="0">
                <a:solidFill>
                  <a:srgbClr val="474748"/>
                </a:solidFill>
                <a:latin typeface="Oligopoly Regular"/>
                <a:cs typeface="Oligopoly Regular"/>
              </a:rPr>
              <a:t>GOAT Payments</a:t>
            </a:r>
            <a:endParaRPr lang="en-US" sz="1200" dirty="0">
              <a:solidFill>
                <a:srgbClr val="474748"/>
              </a:solidFill>
              <a:latin typeface="Oligopoly Regular"/>
              <a:cs typeface="Oligopoly Regular"/>
            </a:endParaRPr>
          </a:p>
          <a:p>
            <a:pPr>
              <a:lnSpc>
                <a:spcPct val="110000"/>
              </a:lnSpc>
            </a:pPr>
            <a:r>
              <a:rPr lang="en-US" sz="1200" dirty="0" smtClean="0">
                <a:solidFill>
                  <a:srgbClr val="474748"/>
                </a:solidFill>
                <a:latin typeface="Montserrat Regular"/>
                <a:cs typeface="Montserrat Regular"/>
              </a:rPr>
              <a:t>Cell</a:t>
            </a:r>
            <a:r>
              <a:rPr lang="en-US" sz="1200" dirty="0">
                <a:solidFill>
                  <a:srgbClr val="474748"/>
                </a:solidFill>
                <a:latin typeface="Montserrat Regular"/>
                <a:cs typeface="Montserrat Regular"/>
              </a:rPr>
              <a:t>: </a:t>
            </a:r>
            <a:r>
              <a:rPr lang="en-US" sz="1200" dirty="0" smtClean="0">
                <a:solidFill>
                  <a:srgbClr val="474748"/>
                </a:solidFill>
                <a:latin typeface="Montserrat Regular"/>
                <a:cs typeface="Montserrat Regular"/>
              </a:rPr>
              <a:t>xxx-xxx-</a:t>
            </a:r>
            <a:r>
              <a:rPr lang="en-US" sz="1200" dirty="0" err="1" smtClean="0">
                <a:solidFill>
                  <a:srgbClr val="474748"/>
                </a:solidFill>
                <a:latin typeface="Montserrat Regular"/>
                <a:cs typeface="Montserrat Regular"/>
              </a:rPr>
              <a:t>xxxx</a:t>
            </a:r>
            <a:endParaRPr lang="en-US" sz="1200" dirty="0" smtClean="0">
              <a:solidFill>
                <a:srgbClr val="474748"/>
              </a:solidFill>
              <a:latin typeface="Montserrat Regular"/>
              <a:cs typeface="Montserrat Regular"/>
            </a:endParaRPr>
          </a:p>
          <a:p>
            <a:pPr>
              <a:lnSpc>
                <a:spcPct val="110000"/>
              </a:lnSpc>
            </a:pPr>
            <a:r>
              <a:rPr lang="en-US" sz="1200" dirty="0" smtClean="0">
                <a:solidFill>
                  <a:srgbClr val="474748"/>
                </a:solidFill>
                <a:latin typeface="Montserrat Regular"/>
                <a:cs typeface="Montserrat Regular"/>
              </a:rPr>
              <a:t>Direct: xxx-xxx-</a:t>
            </a:r>
            <a:r>
              <a:rPr lang="en-US" sz="1200" dirty="0" err="1" smtClean="0">
                <a:solidFill>
                  <a:srgbClr val="474748"/>
                </a:solidFill>
                <a:latin typeface="Montserrat Regular"/>
                <a:cs typeface="Montserrat Regular"/>
              </a:rPr>
              <a:t>xxxx</a:t>
            </a:r>
            <a:endParaRPr lang="en-US" sz="1200" dirty="0" smtClean="0">
              <a:solidFill>
                <a:srgbClr val="474748"/>
              </a:solidFill>
              <a:latin typeface="Montserrat Regular"/>
              <a:cs typeface="Montserrat Regular"/>
            </a:endParaRPr>
          </a:p>
          <a:p>
            <a:pPr>
              <a:lnSpc>
                <a:spcPct val="110000"/>
              </a:lnSpc>
            </a:pPr>
            <a:endParaRPr lang="en-US" sz="1200" dirty="0">
              <a:solidFill>
                <a:srgbClr val="474748"/>
              </a:solidFill>
              <a:latin typeface="Montserrat Regular"/>
              <a:cs typeface="Montserrat Regular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3" name="Picture 2" descr="GOAT Logo-Green-Gre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239" y="4186574"/>
            <a:ext cx="1667481" cy="913746"/>
          </a:xfrm>
          <a:prstGeom prst="rect">
            <a:avLst/>
          </a:prstGeom>
        </p:spPr>
      </p:pic>
      <p:pic>
        <p:nvPicPr>
          <p:cNvPr id="7" name="Picture 6" descr="GOAT Icon L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29;p57"/>
          <p:cNvSpPr txBox="1">
            <a:spLocks noGrp="1"/>
          </p:cNvSpPr>
          <p:nvPr>
            <p:ph type="title"/>
          </p:nvPr>
        </p:nvSpPr>
        <p:spPr>
          <a:xfrm>
            <a:off x="5150300" y="694050"/>
            <a:ext cx="31566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85B751"/>
                </a:solidFill>
              </a:rPr>
              <a:t>Thanks!</a:t>
            </a:r>
            <a:endParaRPr dirty="0">
              <a:solidFill>
                <a:srgbClr val="85B751"/>
              </a:solidFill>
            </a:endParaRPr>
          </a:p>
        </p:txBody>
      </p:sp>
      <p:sp>
        <p:nvSpPr>
          <p:cNvPr id="5" name="Google Shape;1030;p57"/>
          <p:cNvSpPr txBox="1">
            <a:spLocks/>
          </p:cNvSpPr>
          <p:nvPr/>
        </p:nvSpPr>
        <p:spPr>
          <a:xfrm>
            <a:off x="5150300" y="1535850"/>
            <a:ext cx="3156600" cy="11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48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48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48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48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48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Montserrat"/>
              <a:buChar char="●"/>
              <a:defRPr sz="12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4800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Montserrat"/>
              <a:buChar char="○"/>
              <a:defRPr sz="12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4800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200"/>
              <a:buFont typeface="Montserrat"/>
              <a:buChar char="■"/>
              <a:defRPr sz="12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 algn="l">
              <a:buFont typeface="Montserrat"/>
              <a:buNone/>
            </a:pPr>
            <a:r>
              <a:rPr lang="en" dirty="0" smtClean="0"/>
              <a:t>Do you have any questions? </a:t>
            </a:r>
            <a:endParaRPr lang="en" dirty="0"/>
          </a:p>
          <a:p>
            <a:pPr marL="0" indent="0" algn="l">
              <a:buFont typeface="Montserrat"/>
              <a:buNone/>
            </a:pPr>
            <a:r>
              <a:rPr lang="en" dirty="0" smtClean="0">
                <a:hlinkClick r:id="rId2"/>
              </a:rPr>
              <a:t>Ryan.w@goatpaments.com</a:t>
            </a:r>
            <a:r>
              <a:rPr lang="en" dirty="0" smtClean="0"/>
              <a:t>	</a:t>
            </a:r>
          </a:p>
          <a:p>
            <a:pPr marL="0" indent="0" algn="l">
              <a:buFont typeface="Montserrat"/>
              <a:buNone/>
            </a:pPr>
            <a:r>
              <a:rPr lang="en" dirty="0" smtClean="0"/>
              <a:t>(949) 870-8870</a:t>
            </a:r>
          </a:p>
          <a:p>
            <a:pPr marL="0" indent="0" algn="l">
              <a:buFont typeface="Montserrat"/>
              <a:buNone/>
            </a:pPr>
            <a:r>
              <a:rPr lang="en" dirty="0"/>
              <a:t>g</a:t>
            </a:r>
            <a:r>
              <a:rPr lang="en" dirty="0" smtClean="0"/>
              <a:t>oatpaments.com</a:t>
            </a:r>
            <a:endParaRPr lang="en" dirty="0"/>
          </a:p>
        </p:txBody>
      </p:sp>
      <p:sp>
        <p:nvSpPr>
          <p:cNvPr id="6" name="Google Shape;1031;p57"/>
          <p:cNvSpPr/>
          <p:nvPr/>
        </p:nvSpPr>
        <p:spPr>
          <a:xfrm>
            <a:off x="5235196" y="4340304"/>
            <a:ext cx="281844" cy="282183"/>
          </a:xfrm>
          <a:custGeom>
            <a:avLst/>
            <a:gdLst/>
            <a:ahLst/>
            <a:cxnLst/>
            <a:rect l="l" t="t" r="r" b="b"/>
            <a:pathLst>
              <a:path w="10860" h="10872" extrusionOk="0">
                <a:moveTo>
                  <a:pt x="5430" y="1"/>
                </a:moveTo>
                <a:cubicBezTo>
                  <a:pt x="3990" y="1"/>
                  <a:pt x="2608" y="560"/>
                  <a:pt x="1596" y="1584"/>
                </a:cubicBezTo>
                <a:cubicBezTo>
                  <a:pt x="561" y="2620"/>
                  <a:pt x="1" y="3989"/>
                  <a:pt x="1" y="5430"/>
                </a:cubicBezTo>
                <a:cubicBezTo>
                  <a:pt x="1" y="6561"/>
                  <a:pt x="346" y="7645"/>
                  <a:pt x="1001" y="8573"/>
                </a:cubicBezTo>
                <a:cubicBezTo>
                  <a:pt x="1632" y="9466"/>
                  <a:pt x="2513" y="10145"/>
                  <a:pt x="3537" y="10538"/>
                </a:cubicBezTo>
                <a:cubicBezTo>
                  <a:pt x="3559" y="10544"/>
                  <a:pt x="3579" y="10547"/>
                  <a:pt x="3599" y="10547"/>
                </a:cubicBezTo>
                <a:cubicBezTo>
                  <a:pt x="3656" y="10547"/>
                  <a:pt x="3704" y="10522"/>
                  <a:pt x="3740" y="10478"/>
                </a:cubicBezTo>
                <a:cubicBezTo>
                  <a:pt x="3763" y="10443"/>
                  <a:pt x="3763" y="10395"/>
                  <a:pt x="3763" y="10371"/>
                </a:cubicBezTo>
                <a:lnTo>
                  <a:pt x="3763" y="7275"/>
                </a:lnTo>
                <a:cubicBezTo>
                  <a:pt x="3763" y="7180"/>
                  <a:pt x="3692" y="7097"/>
                  <a:pt x="3585" y="7097"/>
                </a:cubicBezTo>
                <a:lnTo>
                  <a:pt x="2156" y="7097"/>
                </a:lnTo>
                <a:lnTo>
                  <a:pt x="2156" y="5835"/>
                </a:lnTo>
                <a:lnTo>
                  <a:pt x="3585" y="5835"/>
                </a:lnTo>
                <a:cubicBezTo>
                  <a:pt x="3680" y="5835"/>
                  <a:pt x="3763" y="5751"/>
                  <a:pt x="3763" y="5656"/>
                </a:cubicBezTo>
                <a:lnTo>
                  <a:pt x="3763" y="5430"/>
                </a:lnTo>
                <a:cubicBezTo>
                  <a:pt x="3763" y="3942"/>
                  <a:pt x="5180" y="2632"/>
                  <a:pt x="6799" y="2632"/>
                </a:cubicBezTo>
                <a:lnTo>
                  <a:pt x="7550" y="2632"/>
                </a:lnTo>
                <a:lnTo>
                  <a:pt x="7550" y="3894"/>
                </a:lnTo>
                <a:lnTo>
                  <a:pt x="6799" y="3894"/>
                </a:lnTo>
                <a:cubicBezTo>
                  <a:pt x="6311" y="3894"/>
                  <a:pt x="5883" y="4025"/>
                  <a:pt x="5561" y="4287"/>
                </a:cubicBezTo>
                <a:cubicBezTo>
                  <a:pt x="5228" y="4561"/>
                  <a:pt x="5025" y="4966"/>
                  <a:pt x="5025" y="5430"/>
                </a:cubicBezTo>
                <a:lnTo>
                  <a:pt x="5025" y="5656"/>
                </a:lnTo>
                <a:cubicBezTo>
                  <a:pt x="5025" y="5740"/>
                  <a:pt x="5109" y="5835"/>
                  <a:pt x="5204" y="5835"/>
                </a:cubicBezTo>
                <a:lnTo>
                  <a:pt x="5883" y="5835"/>
                </a:lnTo>
                <a:cubicBezTo>
                  <a:pt x="5966" y="5835"/>
                  <a:pt x="6061" y="5751"/>
                  <a:pt x="6061" y="5656"/>
                </a:cubicBezTo>
                <a:cubicBezTo>
                  <a:pt x="6061" y="5561"/>
                  <a:pt x="5978" y="5478"/>
                  <a:pt x="5883" y="5478"/>
                </a:cubicBezTo>
                <a:lnTo>
                  <a:pt x="5371" y="5478"/>
                </a:lnTo>
                <a:lnTo>
                  <a:pt x="5371" y="5418"/>
                </a:lnTo>
                <a:cubicBezTo>
                  <a:pt x="5371" y="4525"/>
                  <a:pt x="6145" y="4204"/>
                  <a:pt x="6799" y="4204"/>
                </a:cubicBezTo>
                <a:lnTo>
                  <a:pt x="7704" y="4204"/>
                </a:lnTo>
                <a:cubicBezTo>
                  <a:pt x="7800" y="4204"/>
                  <a:pt x="7883" y="4132"/>
                  <a:pt x="7883" y="4025"/>
                </a:cubicBezTo>
                <a:lnTo>
                  <a:pt x="7883" y="2418"/>
                </a:lnTo>
                <a:cubicBezTo>
                  <a:pt x="7883" y="2334"/>
                  <a:pt x="7811" y="2239"/>
                  <a:pt x="7704" y="2239"/>
                </a:cubicBezTo>
                <a:lnTo>
                  <a:pt x="6799" y="2239"/>
                </a:lnTo>
                <a:cubicBezTo>
                  <a:pt x="5966" y="2239"/>
                  <a:pt x="5121" y="2572"/>
                  <a:pt x="4466" y="3156"/>
                </a:cubicBezTo>
                <a:cubicBezTo>
                  <a:pt x="3799" y="3763"/>
                  <a:pt x="3418" y="4549"/>
                  <a:pt x="3418" y="5382"/>
                </a:cubicBezTo>
                <a:lnTo>
                  <a:pt x="3418" y="5442"/>
                </a:lnTo>
                <a:lnTo>
                  <a:pt x="1989" y="5442"/>
                </a:lnTo>
                <a:cubicBezTo>
                  <a:pt x="1906" y="5442"/>
                  <a:pt x="1811" y="5513"/>
                  <a:pt x="1811" y="5620"/>
                </a:cubicBezTo>
                <a:lnTo>
                  <a:pt x="1811" y="7228"/>
                </a:lnTo>
                <a:cubicBezTo>
                  <a:pt x="1811" y="7323"/>
                  <a:pt x="1894" y="7406"/>
                  <a:pt x="1989" y="7406"/>
                </a:cubicBezTo>
                <a:lnTo>
                  <a:pt x="3418" y="7406"/>
                </a:lnTo>
                <a:lnTo>
                  <a:pt x="3418" y="10085"/>
                </a:lnTo>
                <a:cubicBezTo>
                  <a:pt x="1561" y="9300"/>
                  <a:pt x="346" y="7442"/>
                  <a:pt x="346" y="5418"/>
                </a:cubicBezTo>
                <a:cubicBezTo>
                  <a:pt x="346" y="2596"/>
                  <a:pt x="2620" y="322"/>
                  <a:pt x="5430" y="322"/>
                </a:cubicBezTo>
                <a:cubicBezTo>
                  <a:pt x="8228" y="322"/>
                  <a:pt x="10526" y="2620"/>
                  <a:pt x="10526" y="5418"/>
                </a:cubicBezTo>
                <a:cubicBezTo>
                  <a:pt x="10526" y="8228"/>
                  <a:pt x="8240" y="10502"/>
                  <a:pt x="5430" y="10502"/>
                </a:cubicBezTo>
                <a:lnTo>
                  <a:pt x="5371" y="10502"/>
                </a:lnTo>
                <a:lnTo>
                  <a:pt x="5371" y="7418"/>
                </a:lnTo>
                <a:lnTo>
                  <a:pt x="7728" y="7418"/>
                </a:lnTo>
                <a:cubicBezTo>
                  <a:pt x="7811" y="7418"/>
                  <a:pt x="7907" y="7347"/>
                  <a:pt x="7907" y="7240"/>
                </a:cubicBezTo>
                <a:lnTo>
                  <a:pt x="7907" y="5656"/>
                </a:lnTo>
                <a:cubicBezTo>
                  <a:pt x="7907" y="5561"/>
                  <a:pt x="7823" y="5478"/>
                  <a:pt x="7728" y="5478"/>
                </a:cubicBezTo>
                <a:lnTo>
                  <a:pt x="6728" y="5478"/>
                </a:lnTo>
                <a:cubicBezTo>
                  <a:pt x="6633" y="5478"/>
                  <a:pt x="6549" y="5549"/>
                  <a:pt x="6549" y="5656"/>
                </a:cubicBezTo>
                <a:cubicBezTo>
                  <a:pt x="6549" y="5740"/>
                  <a:pt x="6621" y="5835"/>
                  <a:pt x="6728" y="5835"/>
                </a:cubicBezTo>
                <a:lnTo>
                  <a:pt x="7561" y="5835"/>
                </a:lnTo>
                <a:lnTo>
                  <a:pt x="7561" y="7097"/>
                </a:lnTo>
                <a:lnTo>
                  <a:pt x="5204" y="7097"/>
                </a:lnTo>
                <a:cubicBezTo>
                  <a:pt x="5121" y="7097"/>
                  <a:pt x="5025" y="7168"/>
                  <a:pt x="5025" y="7275"/>
                </a:cubicBezTo>
                <a:lnTo>
                  <a:pt x="5025" y="10693"/>
                </a:lnTo>
                <a:cubicBezTo>
                  <a:pt x="5025" y="10788"/>
                  <a:pt x="5109" y="10859"/>
                  <a:pt x="5192" y="10871"/>
                </a:cubicBezTo>
                <a:lnTo>
                  <a:pt x="5430" y="10871"/>
                </a:lnTo>
                <a:cubicBezTo>
                  <a:pt x="6871" y="10871"/>
                  <a:pt x="8240" y="10312"/>
                  <a:pt x="9276" y="9288"/>
                </a:cubicBezTo>
                <a:cubicBezTo>
                  <a:pt x="10300" y="8252"/>
                  <a:pt x="10859" y="6883"/>
                  <a:pt x="10859" y="5442"/>
                </a:cubicBezTo>
                <a:cubicBezTo>
                  <a:pt x="10859" y="3989"/>
                  <a:pt x="10300" y="2620"/>
                  <a:pt x="9276" y="1584"/>
                </a:cubicBezTo>
                <a:cubicBezTo>
                  <a:pt x="8240" y="560"/>
                  <a:pt x="6871" y="1"/>
                  <a:pt x="5430" y="1"/>
                </a:cubicBezTo>
                <a:close/>
              </a:path>
            </a:pathLst>
          </a:custGeom>
          <a:solidFill>
            <a:srgbClr val="85B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85B751"/>
              </a:solidFill>
            </a:endParaRPr>
          </a:p>
        </p:txBody>
      </p:sp>
      <p:grpSp>
        <p:nvGrpSpPr>
          <p:cNvPr id="7" name="Google Shape;1032;p57"/>
          <p:cNvGrpSpPr/>
          <p:nvPr/>
        </p:nvGrpSpPr>
        <p:grpSpPr>
          <a:xfrm>
            <a:off x="5568236" y="4340575"/>
            <a:ext cx="282174" cy="281862"/>
            <a:chOff x="3303268" y="3817349"/>
            <a:chExt cx="346056" cy="345674"/>
          </a:xfrm>
          <a:solidFill>
            <a:srgbClr val="85B751"/>
          </a:solidFill>
        </p:grpSpPr>
        <p:sp>
          <p:nvSpPr>
            <p:cNvPr id="8" name="Google Shape;1033;p57"/>
            <p:cNvSpPr/>
            <p:nvPr/>
          </p:nvSpPr>
          <p:spPr>
            <a:xfrm>
              <a:off x="330326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18" y="334"/>
                  </a:moveTo>
                  <a:cubicBezTo>
                    <a:pt x="8228" y="334"/>
                    <a:pt x="10514" y="2608"/>
                    <a:pt x="10514" y="5430"/>
                  </a:cubicBezTo>
                  <a:cubicBezTo>
                    <a:pt x="10514" y="8240"/>
                    <a:pt x="8228" y="10514"/>
                    <a:pt x="5418" y="10514"/>
                  </a:cubicBezTo>
                  <a:cubicBezTo>
                    <a:pt x="2608" y="10514"/>
                    <a:pt x="334" y="8240"/>
                    <a:pt x="334" y="5430"/>
                  </a:cubicBezTo>
                  <a:cubicBezTo>
                    <a:pt x="334" y="2608"/>
                    <a:pt x="2608" y="334"/>
                    <a:pt x="5418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3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3" y="1"/>
                    <a:pt x="5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5B751"/>
                </a:solidFill>
              </a:endParaRPr>
            </a:p>
          </p:txBody>
        </p:sp>
        <p:sp>
          <p:nvSpPr>
            <p:cNvPr id="9" name="Google Shape;1034;p57"/>
            <p:cNvSpPr/>
            <p:nvPr/>
          </p:nvSpPr>
          <p:spPr>
            <a:xfrm>
              <a:off x="3368074" y="3882537"/>
              <a:ext cx="215298" cy="215298"/>
            </a:xfrm>
            <a:custGeom>
              <a:avLst/>
              <a:gdLst/>
              <a:ahLst/>
              <a:cxnLst/>
              <a:rect l="l" t="t" r="r" b="b"/>
              <a:pathLst>
                <a:path w="6764" h="6764" extrusionOk="0">
                  <a:moveTo>
                    <a:pt x="5335" y="346"/>
                  </a:moveTo>
                  <a:cubicBezTo>
                    <a:pt x="5930" y="346"/>
                    <a:pt x="6418" y="834"/>
                    <a:pt x="6418" y="1429"/>
                  </a:cubicBezTo>
                  <a:lnTo>
                    <a:pt x="6418" y="5335"/>
                  </a:lnTo>
                  <a:cubicBezTo>
                    <a:pt x="6418" y="5930"/>
                    <a:pt x="5930" y="6418"/>
                    <a:pt x="5335" y="6418"/>
                  </a:cubicBezTo>
                  <a:lnTo>
                    <a:pt x="1429" y="6418"/>
                  </a:lnTo>
                  <a:cubicBezTo>
                    <a:pt x="834" y="6418"/>
                    <a:pt x="346" y="5930"/>
                    <a:pt x="346" y="5335"/>
                  </a:cubicBezTo>
                  <a:lnTo>
                    <a:pt x="346" y="1429"/>
                  </a:lnTo>
                  <a:cubicBezTo>
                    <a:pt x="346" y="834"/>
                    <a:pt x="834" y="346"/>
                    <a:pt x="1429" y="346"/>
                  </a:cubicBezTo>
                  <a:close/>
                  <a:moveTo>
                    <a:pt x="1429" y="1"/>
                  </a:moveTo>
                  <a:cubicBezTo>
                    <a:pt x="644" y="1"/>
                    <a:pt x="1" y="644"/>
                    <a:pt x="1" y="1429"/>
                  </a:cubicBezTo>
                  <a:lnTo>
                    <a:pt x="1" y="5335"/>
                  </a:lnTo>
                  <a:cubicBezTo>
                    <a:pt x="1" y="6120"/>
                    <a:pt x="644" y="6763"/>
                    <a:pt x="1429" y="6763"/>
                  </a:cubicBezTo>
                  <a:lnTo>
                    <a:pt x="5335" y="6763"/>
                  </a:lnTo>
                  <a:cubicBezTo>
                    <a:pt x="6121" y="6763"/>
                    <a:pt x="6763" y="6120"/>
                    <a:pt x="6763" y="5335"/>
                  </a:cubicBezTo>
                  <a:lnTo>
                    <a:pt x="6763" y="1429"/>
                  </a:lnTo>
                  <a:cubicBezTo>
                    <a:pt x="6763" y="644"/>
                    <a:pt x="6121" y="1"/>
                    <a:pt x="53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5B751"/>
                </a:solidFill>
              </a:endParaRPr>
            </a:p>
          </p:txBody>
        </p:sp>
        <p:sp>
          <p:nvSpPr>
            <p:cNvPr id="10" name="Google Shape;1035;p57"/>
            <p:cNvSpPr/>
            <p:nvPr/>
          </p:nvSpPr>
          <p:spPr>
            <a:xfrm>
              <a:off x="3418143" y="3933656"/>
              <a:ext cx="114811" cy="112742"/>
            </a:xfrm>
            <a:custGeom>
              <a:avLst/>
              <a:gdLst/>
              <a:ahLst/>
              <a:cxnLst/>
              <a:rect l="l" t="t" r="r" b="b"/>
              <a:pathLst>
                <a:path w="3607" h="3542" extrusionOk="0">
                  <a:moveTo>
                    <a:pt x="1822" y="0"/>
                  </a:moveTo>
                  <a:cubicBezTo>
                    <a:pt x="812" y="0"/>
                    <a:pt x="1" y="851"/>
                    <a:pt x="59" y="1859"/>
                  </a:cubicBezTo>
                  <a:cubicBezTo>
                    <a:pt x="95" y="2776"/>
                    <a:pt x="833" y="3502"/>
                    <a:pt x="1726" y="3538"/>
                  </a:cubicBezTo>
                  <a:cubicBezTo>
                    <a:pt x="1764" y="3541"/>
                    <a:pt x="1802" y="3542"/>
                    <a:pt x="1840" y="3542"/>
                  </a:cubicBezTo>
                  <a:cubicBezTo>
                    <a:pt x="2178" y="3542"/>
                    <a:pt x="2494" y="3447"/>
                    <a:pt x="2762" y="3276"/>
                  </a:cubicBezTo>
                  <a:cubicBezTo>
                    <a:pt x="2857" y="3217"/>
                    <a:pt x="2869" y="3086"/>
                    <a:pt x="2797" y="3014"/>
                  </a:cubicBezTo>
                  <a:cubicBezTo>
                    <a:pt x="2761" y="2978"/>
                    <a:pt x="2711" y="2964"/>
                    <a:pt x="2664" y="2964"/>
                  </a:cubicBezTo>
                  <a:cubicBezTo>
                    <a:pt x="2634" y="2964"/>
                    <a:pt x="2606" y="2969"/>
                    <a:pt x="2583" y="2979"/>
                  </a:cubicBezTo>
                  <a:cubicBezTo>
                    <a:pt x="2380" y="3096"/>
                    <a:pt x="2149" y="3185"/>
                    <a:pt x="1897" y="3185"/>
                  </a:cubicBezTo>
                  <a:cubicBezTo>
                    <a:pt x="1868" y="3185"/>
                    <a:pt x="1839" y="3183"/>
                    <a:pt x="1809" y="3181"/>
                  </a:cubicBezTo>
                  <a:cubicBezTo>
                    <a:pt x="1023" y="3169"/>
                    <a:pt x="380" y="2514"/>
                    <a:pt x="392" y="1716"/>
                  </a:cubicBezTo>
                  <a:cubicBezTo>
                    <a:pt x="426" y="948"/>
                    <a:pt x="1028" y="330"/>
                    <a:pt x="1792" y="330"/>
                  </a:cubicBezTo>
                  <a:cubicBezTo>
                    <a:pt x="1833" y="330"/>
                    <a:pt x="1874" y="332"/>
                    <a:pt x="1916" y="335"/>
                  </a:cubicBezTo>
                  <a:cubicBezTo>
                    <a:pt x="2619" y="371"/>
                    <a:pt x="3190" y="943"/>
                    <a:pt x="3250" y="1633"/>
                  </a:cubicBezTo>
                  <a:cubicBezTo>
                    <a:pt x="3285" y="1919"/>
                    <a:pt x="3214" y="2193"/>
                    <a:pt x="3095" y="2431"/>
                  </a:cubicBezTo>
                  <a:cubicBezTo>
                    <a:pt x="3059" y="2490"/>
                    <a:pt x="3059" y="2574"/>
                    <a:pt x="3119" y="2633"/>
                  </a:cubicBezTo>
                  <a:cubicBezTo>
                    <a:pt x="3149" y="2663"/>
                    <a:pt x="3191" y="2678"/>
                    <a:pt x="3234" y="2678"/>
                  </a:cubicBezTo>
                  <a:cubicBezTo>
                    <a:pt x="3295" y="2678"/>
                    <a:pt x="3358" y="2648"/>
                    <a:pt x="3393" y="2586"/>
                  </a:cubicBezTo>
                  <a:cubicBezTo>
                    <a:pt x="3536" y="2324"/>
                    <a:pt x="3607" y="2014"/>
                    <a:pt x="3583" y="1669"/>
                  </a:cubicBezTo>
                  <a:cubicBezTo>
                    <a:pt x="3536" y="764"/>
                    <a:pt x="2797" y="50"/>
                    <a:pt x="1904" y="2"/>
                  </a:cubicBezTo>
                  <a:cubicBezTo>
                    <a:pt x="1877" y="1"/>
                    <a:pt x="1849" y="0"/>
                    <a:pt x="1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5B751"/>
                </a:solidFill>
              </a:endParaRPr>
            </a:p>
          </p:txBody>
        </p:sp>
        <p:sp>
          <p:nvSpPr>
            <p:cNvPr id="11" name="Google Shape;1036;p57"/>
            <p:cNvSpPr/>
            <p:nvPr/>
          </p:nvSpPr>
          <p:spPr>
            <a:xfrm>
              <a:off x="3519298" y="3910197"/>
              <a:ext cx="29570" cy="29220"/>
            </a:xfrm>
            <a:custGeom>
              <a:avLst/>
              <a:gdLst/>
              <a:ahLst/>
              <a:cxnLst/>
              <a:rect l="l" t="t" r="r" b="b"/>
              <a:pathLst>
                <a:path w="929" h="918" extrusionOk="0">
                  <a:moveTo>
                    <a:pt x="465" y="1"/>
                  </a:moveTo>
                  <a:cubicBezTo>
                    <a:pt x="203" y="1"/>
                    <a:pt x="0" y="203"/>
                    <a:pt x="0" y="453"/>
                  </a:cubicBezTo>
                  <a:cubicBezTo>
                    <a:pt x="0" y="715"/>
                    <a:pt x="203" y="918"/>
                    <a:pt x="465" y="918"/>
                  </a:cubicBezTo>
                  <a:cubicBezTo>
                    <a:pt x="715" y="918"/>
                    <a:pt x="929" y="715"/>
                    <a:pt x="929" y="453"/>
                  </a:cubicBezTo>
                  <a:cubicBezTo>
                    <a:pt x="929" y="203"/>
                    <a:pt x="715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5B751"/>
                </a:solidFill>
              </a:endParaRPr>
            </a:p>
          </p:txBody>
        </p:sp>
      </p:grpSp>
      <p:grpSp>
        <p:nvGrpSpPr>
          <p:cNvPr id="12" name="Google Shape;1037;p57"/>
          <p:cNvGrpSpPr/>
          <p:nvPr/>
        </p:nvGrpSpPr>
        <p:grpSpPr>
          <a:xfrm>
            <a:off x="5901508" y="4340575"/>
            <a:ext cx="282174" cy="281862"/>
            <a:chOff x="3752358" y="3817349"/>
            <a:chExt cx="346056" cy="345674"/>
          </a:xfrm>
          <a:solidFill>
            <a:srgbClr val="85B751"/>
          </a:solidFill>
        </p:grpSpPr>
        <p:sp>
          <p:nvSpPr>
            <p:cNvPr id="13" name="Google Shape;1038;p57"/>
            <p:cNvSpPr/>
            <p:nvPr/>
          </p:nvSpPr>
          <p:spPr>
            <a:xfrm>
              <a:off x="375235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28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5B751"/>
                </a:solidFill>
              </a:endParaRPr>
            </a:p>
          </p:txBody>
        </p:sp>
        <p:sp>
          <p:nvSpPr>
            <p:cNvPr id="14" name="Google Shape;1039;p57"/>
            <p:cNvSpPr/>
            <p:nvPr/>
          </p:nvSpPr>
          <p:spPr>
            <a:xfrm>
              <a:off x="3831933" y="3955682"/>
              <a:ext cx="47809" cy="120540"/>
            </a:xfrm>
            <a:custGeom>
              <a:avLst/>
              <a:gdLst/>
              <a:ahLst/>
              <a:cxnLst/>
              <a:rect l="l" t="t" r="r" b="b"/>
              <a:pathLst>
                <a:path w="1502" h="3787" extrusionOk="0">
                  <a:moveTo>
                    <a:pt x="1168" y="346"/>
                  </a:moveTo>
                  <a:lnTo>
                    <a:pt x="1168" y="3430"/>
                  </a:lnTo>
                  <a:lnTo>
                    <a:pt x="358" y="3430"/>
                  </a:lnTo>
                  <a:lnTo>
                    <a:pt x="358" y="346"/>
                  </a:lnTo>
                  <a:close/>
                  <a:moveTo>
                    <a:pt x="180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72" y="3787"/>
                    <a:pt x="180" y="3787"/>
                  </a:cubicBezTo>
                  <a:lnTo>
                    <a:pt x="1323" y="3787"/>
                  </a:lnTo>
                  <a:cubicBezTo>
                    <a:pt x="1418" y="3787"/>
                    <a:pt x="1501" y="3715"/>
                    <a:pt x="1501" y="3608"/>
                  </a:cubicBezTo>
                  <a:lnTo>
                    <a:pt x="1501" y="179"/>
                  </a:lnTo>
                  <a:cubicBezTo>
                    <a:pt x="1501" y="72"/>
                    <a:pt x="1430" y="1"/>
                    <a:pt x="13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5B751"/>
                </a:solidFill>
              </a:endParaRPr>
            </a:p>
          </p:txBody>
        </p:sp>
        <p:sp>
          <p:nvSpPr>
            <p:cNvPr id="15" name="Google Shape;1040;p57"/>
            <p:cNvSpPr/>
            <p:nvPr/>
          </p:nvSpPr>
          <p:spPr>
            <a:xfrm>
              <a:off x="3824739" y="3890112"/>
              <a:ext cx="55002" cy="55002"/>
            </a:xfrm>
            <a:custGeom>
              <a:avLst/>
              <a:gdLst/>
              <a:ahLst/>
              <a:cxnLst/>
              <a:rect l="l" t="t" r="r" b="b"/>
              <a:pathLst>
                <a:path w="1728" h="1728" extrusionOk="0">
                  <a:moveTo>
                    <a:pt x="870" y="334"/>
                  </a:moveTo>
                  <a:cubicBezTo>
                    <a:pt x="1156" y="334"/>
                    <a:pt x="1394" y="572"/>
                    <a:pt x="1394" y="846"/>
                  </a:cubicBezTo>
                  <a:cubicBezTo>
                    <a:pt x="1394" y="1132"/>
                    <a:pt x="1156" y="1370"/>
                    <a:pt x="870" y="1370"/>
                  </a:cubicBezTo>
                  <a:cubicBezTo>
                    <a:pt x="584" y="1370"/>
                    <a:pt x="346" y="1132"/>
                    <a:pt x="346" y="846"/>
                  </a:cubicBezTo>
                  <a:cubicBezTo>
                    <a:pt x="346" y="572"/>
                    <a:pt x="584" y="334"/>
                    <a:pt x="870" y="334"/>
                  </a:cubicBezTo>
                  <a:close/>
                  <a:moveTo>
                    <a:pt x="870" y="1"/>
                  </a:moveTo>
                  <a:cubicBezTo>
                    <a:pt x="394" y="1"/>
                    <a:pt x="1" y="394"/>
                    <a:pt x="1" y="870"/>
                  </a:cubicBezTo>
                  <a:cubicBezTo>
                    <a:pt x="1" y="1346"/>
                    <a:pt x="394" y="1727"/>
                    <a:pt x="870" y="1727"/>
                  </a:cubicBezTo>
                  <a:cubicBezTo>
                    <a:pt x="1346" y="1727"/>
                    <a:pt x="1727" y="1334"/>
                    <a:pt x="1727" y="870"/>
                  </a:cubicBez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5B751"/>
                </a:solidFill>
              </a:endParaRPr>
            </a:p>
          </p:txBody>
        </p:sp>
        <p:sp>
          <p:nvSpPr>
            <p:cNvPr id="16" name="Google Shape;1041;p57"/>
            <p:cNvSpPr/>
            <p:nvPr/>
          </p:nvSpPr>
          <p:spPr>
            <a:xfrm>
              <a:off x="3904696" y="3955682"/>
              <a:ext cx="128148" cy="120540"/>
            </a:xfrm>
            <a:custGeom>
              <a:avLst/>
              <a:gdLst/>
              <a:ahLst/>
              <a:cxnLst/>
              <a:rect l="l" t="t" r="r" b="b"/>
              <a:pathLst>
                <a:path w="4026" h="3787" extrusionOk="0">
                  <a:moveTo>
                    <a:pt x="191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84" y="3787"/>
                    <a:pt x="191" y="3787"/>
                  </a:cubicBezTo>
                  <a:lnTo>
                    <a:pt x="1334" y="3787"/>
                  </a:lnTo>
                  <a:cubicBezTo>
                    <a:pt x="1418" y="3787"/>
                    <a:pt x="1513" y="3715"/>
                    <a:pt x="1513" y="3608"/>
                  </a:cubicBezTo>
                  <a:lnTo>
                    <a:pt x="1513" y="2382"/>
                  </a:lnTo>
                  <a:cubicBezTo>
                    <a:pt x="1513" y="1977"/>
                    <a:pt x="1596" y="1501"/>
                    <a:pt x="2037" y="1501"/>
                  </a:cubicBezTo>
                  <a:cubicBezTo>
                    <a:pt x="2347" y="1501"/>
                    <a:pt x="2477" y="1763"/>
                    <a:pt x="2525" y="2060"/>
                  </a:cubicBezTo>
                  <a:cubicBezTo>
                    <a:pt x="2537" y="2156"/>
                    <a:pt x="2608" y="2215"/>
                    <a:pt x="2692" y="2215"/>
                  </a:cubicBezTo>
                  <a:cubicBezTo>
                    <a:pt x="2787" y="2215"/>
                    <a:pt x="2870" y="2120"/>
                    <a:pt x="2847" y="2025"/>
                  </a:cubicBezTo>
                  <a:cubicBezTo>
                    <a:pt x="2763" y="1465"/>
                    <a:pt x="2477" y="1155"/>
                    <a:pt x="2013" y="1155"/>
                  </a:cubicBezTo>
                  <a:cubicBezTo>
                    <a:pt x="1465" y="1155"/>
                    <a:pt x="1156" y="1608"/>
                    <a:pt x="1156" y="2382"/>
                  </a:cubicBezTo>
                  <a:lnTo>
                    <a:pt x="1156" y="3430"/>
                  </a:lnTo>
                  <a:lnTo>
                    <a:pt x="346" y="3430"/>
                  </a:lnTo>
                  <a:lnTo>
                    <a:pt x="346" y="358"/>
                  </a:lnTo>
                  <a:lnTo>
                    <a:pt x="918" y="358"/>
                  </a:lnTo>
                  <a:lnTo>
                    <a:pt x="918" y="572"/>
                  </a:lnTo>
                  <a:cubicBezTo>
                    <a:pt x="918" y="632"/>
                    <a:pt x="930" y="679"/>
                    <a:pt x="977" y="715"/>
                  </a:cubicBezTo>
                  <a:cubicBezTo>
                    <a:pt x="1007" y="733"/>
                    <a:pt x="1043" y="742"/>
                    <a:pt x="1078" y="742"/>
                  </a:cubicBezTo>
                  <a:cubicBezTo>
                    <a:pt x="1114" y="742"/>
                    <a:pt x="1150" y="733"/>
                    <a:pt x="1180" y="715"/>
                  </a:cubicBezTo>
                  <a:cubicBezTo>
                    <a:pt x="1477" y="477"/>
                    <a:pt x="1835" y="358"/>
                    <a:pt x="2227" y="358"/>
                  </a:cubicBezTo>
                  <a:cubicBezTo>
                    <a:pt x="3204" y="358"/>
                    <a:pt x="3656" y="1191"/>
                    <a:pt x="3656" y="2001"/>
                  </a:cubicBezTo>
                  <a:lnTo>
                    <a:pt x="3656" y="3430"/>
                  </a:lnTo>
                  <a:lnTo>
                    <a:pt x="2847" y="3430"/>
                  </a:lnTo>
                  <a:lnTo>
                    <a:pt x="2847" y="2870"/>
                  </a:lnTo>
                  <a:cubicBezTo>
                    <a:pt x="2847" y="2775"/>
                    <a:pt x="2775" y="2703"/>
                    <a:pt x="2692" y="2703"/>
                  </a:cubicBezTo>
                  <a:cubicBezTo>
                    <a:pt x="2597" y="2703"/>
                    <a:pt x="2525" y="2775"/>
                    <a:pt x="2525" y="2870"/>
                  </a:cubicBezTo>
                  <a:lnTo>
                    <a:pt x="2525" y="3596"/>
                  </a:lnTo>
                  <a:cubicBezTo>
                    <a:pt x="2525" y="3691"/>
                    <a:pt x="2597" y="3775"/>
                    <a:pt x="2704" y="3775"/>
                  </a:cubicBezTo>
                  <a:lnTo>
                    <a:pt x="3847" y="3775"/>
                  </a:lnTo>
                  <a:cubicBezTo>
                    <a:pt x="3942" y="3775"/>
                    <a:pt x="4025" y="3703"/>
                    <a:pt x="4025" y="3596"/>
                  </a:cubicBezTo>
                  <a:lnTo>
                    <a:pt x="4025" y="1989"/>
                  </a:lnTo>
                  <a:cubicBezTo>
                    <a:pt x="4025" y="810"/>
                    <a:pt x="3299" y="1"/>
                    <a:pt x="2239" y="1"/>
                  </a:cubicBezTo>
                  <a:cubicBezTo>
                    <a:pt x="1894" y="1"/>
                    <a:pt x="1573" y="84"/>
                    <a:pt x="1275" y="251"/>
                  </a:cubicBezTo>
                  <a:lnTo>
                    <a:pt x="1275" y="179"/>
                  </a:lnTo>
                  <a:cubicBezTo>
                    <a:pt x="1275" y="84"/>
                    <a:pt x="1204" y="1"/>
                    <a:pt x="10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5B751"/>
                </a:solidFill>
              </a:endParaRPr>
            </a:p>
          </p:txBody>
        </p:sp>
      </p:grpSp>
      <p:pic>
        <p:nvPicPr>
          <p:cNvPr id="17" name="Picture 16" descr="GOAT Icon L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196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1"/>
          <p:cNvSpPr txBox="1">
            <a:spLocks noGrp="1"/>
          </p:cNvSpPr>
          <p:nvPr>
            <p:ph type="title" idx="13"/>
          </p:nvPr>
        </p:nvSpPr>
        <p:spPr>
          <a:xfrm>
            <a:off x="2353995" y="1280960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85B751"/>
                </a:solidFill>
              </a:rPr>
              <a:t>01</a:t>
            </a:r>
            <a:endParaRPr dirty="0">
              <a:solidFill>
                <a:srgbClr val="85B751"/>
              </a:solidFill>
            </a:endParaRPr>
          </a:p>
        </p:txBody>
      </p:sp>
      <p:sp>
        <p:nvSpPr>
          <p:cNvPr id="161" name="Google Shape;161;p31"/>
          <p:cNvSpPr txBox="1">
            <a:spLocks noGrp="1"/>
          </p:cNvSpPr>
          <p:nvPr>
            <p:ph type="title"/>
          </p:nvPr>
        </p:nvSpPr>
        <p:spPr>
          <a:xfrm>
            <a:off x="1917045" y="1770860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Our Logo</a:t>
            </a:r>
            <a:endParaRPr dirty="0"/>
          </a:p>
        </p:txBody>
      </p:sp>
      <p:sp>
        <p:nvSpPr>
          <p:cNvPr id="162" name="Google Shape;162;p31"/>
          <p:cNvSpPr txBox="1">
            <a:spLocks noGrp="1"/>
          </p:cNvSpPr>
          <p:nvPr>
            <p:ph type="subTitle" idx="1"/>
          </p:nvPr>
        </p:nvSpPr>
        <p:spPr>
          <a:xfrm>
            <a:off x="1917045" y="2067935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How our logo should be presented</a:t>
            </a:r>
            <a:endParaRPr dirty="0"/>
          </a:p>
        </p:txBody>
      </p:sp>
      <p:sp>
        <p:nvSpPr>
          <p:cNvPr id="163" name="Google Shape;163;p31"/>
          <p:cNvSpPr txBox="1">
            <a:spLocks noGrp="1"/>
          </p:cNvSpPr>
          <p:nvPr>
            <p:ph type="title" idx="2"/>
          </p:nvPr>
        </p:nvSpPr>
        <p:spPr>
          <a:xfrm>
            <a:off x="4813245" y="1770860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Typography</a:t>
            </a:r>
            <a:endParaRPr/>
          </a:p>
        </p:txBody>
      </p:sp>
      <p:sp>
        <p:nvSpPr>
          <p:cNvPr id="164" name="Google Shape;164;p31"/>
          <p:cNvSpPr txBox="1">
            <a:spLocks noGrp="1"/>
          </p:cNvSpPr>
          <p:nvPr>
            <p:ph type="subTitle" idx="3"/>
          </p:nvPr>
        </p:nvSpPr>
        <p:spPr>
          <a:xfrm>
            <a:off x="4813245" y="2067935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Here are our fonts that we should have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9" name="Google Shape;169;p31"/>
          <p:cNvSpPr txBox="1">
            <a:spLocks noGrp="1"/>
          </p:cNvSpPr>
          <p:nvPr>
            <p:ph type="title" idx="8"/>
          </p:nvPr>
        </p:nvSpPr>
        <p:spPr>
          <a:xfrm>
            <a:off x="3372020" y="3498915"/>
            <a:ext cx="1946700" cy="38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Color Standards</a:t>
            </a:r>
            <a:endParaRPr/>
          </a:p>
        </p:txBody>
      </p:sp>
      <p:sp>
        <p:nvSpPr>
          <p:cNvPr id="170" name="Google Shape;170;p31"/>
          <p:cNvSpPr txBox="1">
            <a:spLocks noGrp="1"/>
          </p:cNvSpPr>
          <p:nvPr>
            <p:ph type="subTitle" idx="9"/>
          </p:nvPr>
        </p:nvSpPr>
        <p:spPr>
          <a:xfrm>
            <a:off x="3372008" y="3795865"/>
            <a:ext cx="19467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These are the colors we should be using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1" name="Google Shape;171;p31"/>
          <p:cNvSpPr txBox="1">
            <a:spLocks noGrp="1"/>
          </p:cNvSpPr>
          <p:nvPr>
            <p:ph type="title" idx="14"/>
          </p:nvPr>
        </p:nvSpPr>
        <p:spPr>
          <a:xfrm>
            <a:off x="5250195" y="1280960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85B751"/>
                </a:solidFill>
              </a:rPr>
              <a:t>03</a:t>
            </a:r>
            <a:endParaRPr dirty="0">
              <a:solidFill>
                <a:srgbClr val="85B751"/>
              </a:solidFill>
            </a:endParaRPr>
          </a:p>
        </p:txBody>
      </p:sp>
      <p:sp>
        <p:nvSpPr>
          <p:cNvPr id="174" name="Google Shape;174;p31"/>
          <p:cNvSpPr txBox="1">
            <a:spLocks noGrp="1"/>
          </p:cNvSpPr>
          <p:nvPr>
            <p:ph type="title" idx="17"/>
          </p:nvPr>
        </p:nvSpPr>
        <p:spPr>
          <a:xfrm>
            <a:off x="3808970" y="3013150"/>
            <a:ext cx="1072800" cy="48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85B751"/>
                </a:solidFill>
              </a:rPr>
              <a:t>02</a:t>
            </a:r>
            <a:endParaRPr dirty="0">
              <a:solidFill>
                <a:srgbClr val="85B751"/>
              </a:solidFill>
            </a:endParaRPr>
          </a:p>
        </p:txBody>
      </p:sp>
      <p:cxnSp>
        <p:nvCxnSpPr>
          <p:cNvPr id="175" name="Google Shape;175;p31"/>
          <p:cNvCxnSpPr/>
          <p:nvPr/>
        </p:nvCxnSpPr>
        <p:spPr>
          <a:xfrm rot="10800000">
            <a:off x="2890395" y="-66940"/>
            <a:ext cx="0" cy="1347900"/>
          </a:xfrm>
          <a:prstGeom prst="straightConnector1">
            <a:avLst/>
          </a:prstGeom>
          <a:noFill/>
          <a:ln w="9525" cap="flat" cmpd="sng">
            <a:solidFill>
              <a:srgbClr val="06BAD6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76" name="Google Shape;176;p31"/>
          <p:cNvCxnSpPr>
            <a:stCxn id="171" idx="0"/>
          </p:cNvCxnSpPr>
          <p:nvPr/>
        </p:nvCxnSpPr>
        <p:spPr>
          <a:xfrm rot="10800000">
            <a:off x="5786595" y="-52540"/>
            <a:ext cx="0" cy="1333500"/>
          </a:xfrm>
          <a:prstGeom prst="straightConnector1">
            <a:avLst/>
          </a:prstGeom>
          <a:noFill/>
          <a:ln w="9525" cap="flat" cmpd="sng">
            <a:solidFill>
              <a:srgbClr val="06BAD6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78" name="Google Shape;178;p31"/>
          <p:cNvCxnSpPr>
            <a:stCxn id="174" idx="0"/>
          </p:cNvCxnSpPr>
          <p:nvPr/>
        </p:nvCxnSpPr>
        <p:spPr>
          <a:xfrm rot="10800000">
            <a:off x="4345370" y="-74150"/>
            <a:ext cx="0" cy="3087300"/>
          </a:xfrm>
          <a:prstGeom prst="straightConnector1">
            <a:avLst/>
          </a:prstGeom>
          <a:noFill/>
          <a:ln w="9525" cap="flat" cmpd="sng">
            <a:solidFill>
              <a:srgbClr val="06BAD6"/>
            </a:solidFill>
            <a:prstDash val="solid"/>
            <a:round/>
            <a:headEnd type="oval" w="med" len="med"/>
            <a:tailEnd type="none" w="med" len="med"/>
          </a:ln>
        </p:spPr>
      </p:cxnSp>
      <p:pic>
        <p:nvPicPr>
          <p:cNvPr id="28" name="Picture 27" descr="GOAT Icon L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>
            <a:spLocks noGrp="1"/>
          </p:cNvSpPr>
          <p:nvPr>
            <p:ph type="title"/>
          </p:nvPr>
        </p:nvSpPr>
        <p:spPr>
          <a:xfrm>
            <a:off x="5223175" y="12765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Introduction</a:t>
            </a:r>
            <a:r>
              <a:rPr lang="en-US" dirty="0" smtClean="0"/>
              <a:t> to </a:t>
            </a:r>
            <a:r>
              <a:rPr lang="en-US" dirty="0" smtClean="0">
                <a:solidFill>
                  <a:srgbClr val="85B751"/>
                </a:solidFill>
              </a:rPr>
              <a:t>GOAT</a:t>
            </a:r>
            <a:endParaRPr dirty="0">
              <a:solidFill>
                <a:srgbClr val="85B751"/>
              </a:solidFill>
            </a:endParaRPr>
          </a:p>
        </p:txBody>
      </p:sp>
      <p:sp>
        <p:nvSpPr>
          <p:cNvPr id="185" name="Google Shape;185;p32"/>
          <p:cNvSpPr txBox="1">
            <a:spLocks noGrp="1"/>
          </p:cNvSpPr>
          <p:nvPr>
            <p:ph type="body" idx="1"/>
          </p:nvPr>
        </p:nvSpPr>
        <p:spPr>
          <a:xfrm>
            <a:off x="5223175" y="2110500"/>
            <a:ext cx="2808000" cy="191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dirty="0">
                <a:solidFill>
                  <a:srgbClr val="85B751"/>
                </a:solidFill>
              </a:rPr>
              <a:t>GOAT</a:t>
            </a:r>
            <a:r>
              <a:rPr lang="en-US" dirty="0"/>
              <a:t> </a:t>
            </a:r>
            <a:r>
              <a:rPr lang="en-US" dirty="0" smtClean="0"/>
              <a:t>Payments was </a:t>
            </a:r>
            <a:r>
              <a:rPr lang="en-US" dirty="0"/>
              <a:t>created to serve businesses of different sizes, types, and areas of focus through payment solutions that grow with them. </a:t>
            </a:r>
            <a:endParaRPr dirty="0"/>
          </a:p>
        </p:txBody>
      </p:sp>
      <p:pic>
        <p:nvPicPr>
          <p:cNvPr id="5" name="Picture 4" descr="GOAT Icon L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3"/>
          <p:cNvSpPr txBox="1">
            <a:spLocks noGrp="1"/>
          </p:cNvSpPr>
          <p:nvPr>
            <p:ph type="title"/>
          </p:nvPr>
        </p:nvSpPr>
        <p:spPr>
          <a:xfrm>
            <a:off x="5341800" y="378225"/>
            <a:ext cx="3258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Personality</a:t>
            </a:r>
            <a:endParaRPr dirty="0"/>
          </a:p>
        </p:txBody>
      </p:sp>
      <p:sp>
        <p:nvSpPr>
          <p:cNvPr id="191" name="Google Shape;191;p33"/>
          <p:cNvSpPr txBox="1">
            <a:spLocks noGrp="1"/>
          </p:cNvSpPr>
          <p:nvPr>
            <p:ph type="title" idx="2"/>
          </p:nvPr>
        </p:nvSpPr>
        <p:spPr>
          <a:xfrm>
            <a:off x="809939" y="2657010"/>
            <a:ext cx="2217000" cy="381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bg1"/>
                </a:solidFill>
              </a:rPr>
              <a:t>Mission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92" name="Google Shape;192;p33"/>
          <p:cNvSpPr txBox="1">
            <a:spLocks noGrp="1"/>
          </p:cNvSpPr>
          <p:nvPr>
            <p:ph type="subTitle" idx="1"/>
          </p:nvPr>
        </p:nvSpPr>
        <p:spPr>
          <a:xfrm>
            <a:off x="809925" y="3030160"/>
            <a:ext cx="2217000" cy="18771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" dirty="0"/>
              <a:t>Provide transparent processing solutions which make </a:t>
            </a:r>
            <a:r>
              <a:rPr lang="en" dirty="0" smtClean="0"/>
              <a:t>a material impact to our merchant partners around the globe. </a:t>
            </a:r>
            <a:endParaRPr dirty="0"/>
          </a:p>
        </p:txBody>
      </p:sp>
      <p:sp>
        <p:nvSpPr>
          <p:cNvPr id="193" name="Google Shape;193;p33"/>
          <p:cNvSpPr txBox="1">
            <a:spLocks noGrp="1"/>
          </p:cNvSpPr>
          <p:nvPr>
            <p:ph type="title" idx="3"/>
          </p:nvPr>
        </p:nvSpPr>
        <p:spPr>
          <a:xfrm>
            <a:off x="3463502" y="2657010"/>
            <a:ext cx="2217000" cy="381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bg1"/>
                </a:solidFill>
              </a:rPr>
              <a:t>Core Values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94" name="Google Shape;194;p33"/>
          <p:cNvSpPr txBox="1">
            <a:spLocks noGrp="1"/>
          </p:cNvSpPr>
          <p:nvPr>
            <p:ph type="subTitle" idx="4"/>
          </p:nvPr>
        </p:nvSpPr>
        <p:spPr>
          <a:xfrm>
            <a:off x="3463488" y="3030160"/>
            <a:ext cx="22170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Experience.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Integrity.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Options.</a:t>
            </a:r>
          </a:p>
        </p:txBody>
      </p:sp>
      <p:sp>
        <p:nvSpPr>
          <p:cNvPr id="195" name="Google Shape;195;p33"/>
          <p:cNvSpPr txBox="1">
            <a:spLocks noGrp="1"/>
          </p:cNvSpPr>
          <p:nvPr>
            <p:ph type="title" idx="5"/>
          </p:nvPr>
        </p:nvSpPr>
        <p:spPr>
          <a:xfrm>
            <a:off x="6117052" y="2657010"/>
            <a:ext cx="2217000" cy="381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bg1"/>
                </a:solidFill>
              </a:rPr>
              <a:t>Tagline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96" name="Google Shape;196;p33"/>
          <p:cNvSpPr txBox="1">
            <a:spLocks noGrp="1"/>
          </p:cNvSpPr>
          <p:nvPr>
            <p:ph type="subTitle" idx="6"/>
          </p:nvPr>
        </p:nvSpPr>
        <p:spPr>
          <a:xfrm>
            <a:off x="6117038" y="3030160"/>
            <a:ext cx="22170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Optimizing payment solutions for SMB’s.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03" name="Google Shape;203;p33"/>
          <p:cNvGrpSpPr/>
          <p:nvPr/>
        </p:nvGrpSpPr>
        <p:grpSpPr>
          <a:xfrm>
            <a:off x="4198685" y="1497528"/>
            <a:ext cx="782424" cy="748764"/>
            <a:chOff x="5621097" y="1500761"/>
            <a:chExt cx="371424" cy="355446"/>
          </a:xfrm>
          <a:solidFill>
            <a:srgbClr val="85B751"/>
          </a:solidFill>
        </p:grpSpPr>
        <p:sp>
          <p:nvSpPr>
            <p:cNvPr id="204" name="Google Shape;204;p33"/>
            <p:cNvSpPr/>
            <p:nvPr/>
          </p:nvSpPr>
          <p:spPr>
            <a:xfrm>
              <a:off x="5621097" y="1539721"/>
              <a:ext cx="324061" cy="316486"/>
            </a:xfrm>
            <a:custGeom>
              <a:avLst/>
              <a:gdLst/>
              <a:ahLst/>
              <a:cxnLst/>
              <a:rect l="l" t="t" r="r" b="b"/>
              <a:pathLst>
                <a:path w="10181" h="9943" extrusionOk="0">
                  <a:moveTo>
                    <a:pt x="8811" y="0"/>
                  </a:moveTo>
                  <a:cubicBezTo>
                    <a:pt x="8454" y="0"/>
                    <a:pt x="8109" y="143"/>
                    <a:pt x="7847" y="393"/>
                  </a:cubicBezTo>
                  <a:lnTo>
                    <a:pt x="6906" y="1334"/>
                  </a:lnTo>
                  <a:cubicBezTo>
                    <a:pt x="6835" y="1405"/>
                    <a:pt x="6835" y="1512"/>
                    <a:pt x="6906" y="1584"/>
                  </a:cubicBezTo>
                  <a:cubicBezTo>
                    <a:pt x="6942" y="1620"/>
                    <a:pt x="6986" y="1637"/>
                    <a:pt x="7031" y="1637"/>
                  </a:cubicBezTo>
                  <a:cubicBezTo>
                    <a:pt x="7076" y="1637"/>
                    <a:pt x="7120" y="1620"/>
                    <a:pt x="7156" y="1584"/>
                  </a:cubicBezTo>
                  <a:lnTo>
                    <a:pt x="8097" y="643"/>
                  </a:lnTo>
                  <a:cubicBezTo>
                    <a:pt x="8287" y="453"/>
                    <a:pt x="8549" y="346"/>
                    <a:pt x="8811" y="346"/>
                  </a:cubicBezTo>
                  <a:cubicBezTo>
                    <a:pt x="9085" y="346"/>
                    <a:pt x="9335" y="453"/>
                    <a:pt x="9525" y="643"/>
                  </a:cubicBezTo>
                  <a:cubicBezTo>
                    <a:pt x="9716" y="846"/>
                    <a:pt x="9823" y="1096"/>
                    <a:pt x="9823" y="1358"/>
                  </a:cubicBezTo>
                  <a:cubicBezTo>
                    <a:pt x="9823" y="1631"/>
                    <a:pt x="9716" y="1882"/>
                    <a:pt x="9525" y="2084"/>
                  </a:cubicBezTo>
                  <a:lnTo>
                    <a:pt x="8228" y="3370"/>
                  </a:lnTo>
                  <a:cubicBezTo>
                    <a:pt x="8097" y="3060"/>
                    <a:pt x="7906" y="2763"/>
                    <a:pt x="7668" y="2524"/>
                  </a:cubicBezTo>
                  <a:cubicBezTo>
                    <a:pt x="7162" y="2018"/>
                    <a:pt x="6498" y="1765"/>
                    <a:pt x="5834" y="1765"/>
                  </a:cubicBezTo>
                  <a:cubicBezTo>
                    <a:pt x="5171" y="1765"/>
                    <a:pt x="4507" y="2018"/>
                    <a:pt x="4001" y="2524"/>
                  </a:cubicBezTo>
                  <a:lnTo>
                    <a:pt x="1012" y="5513"/>
                  </a:lnTo>
                  <a:cubicBezTo>
                    <a:pt x="0" y="6525"/>
                    <a:pt x="0" y="8168"/>
                    <a:pt x="1012" y="9180"/>
                  </a:cubicBezTo>
                  <a:cubicBezTo>
                    <a:pt x="1524" y="9680"/>
                    <a:pt x="2191" y="9942"/>
                    <a:pt x="2846" y="9942"/>
                  </a:cubicBezTo>
                  <a:cubicBezTo>
                    <a:pt x="3501" y="9942"/>
                    <a:pt x="4168" y="9680"/>
                    <a:pt x="4680" y="9180"/>
                  </a:cubicBezTo>
                  <a:lnTo>
                    <a:pt x="6263" y="7585"/>
                  </a:lnTo>
                  <a:cubicBezTo>
                    <a:pt x="6346" y="7513"/>
                    <a:pt x="6346" y="7406"/>
                    <a:pt x="6263" y="7335"/>
                  </a:cubicBezTo>
                  <a:cubicBezTo>
                    <a:pt x="6239" y="7305"/>
                    <a:pt x="6201" y="7290"/>
                    <a:pt x="6159" y="7290"/>
                  </a:cubicBezTo>
                  <a:cubicBezTo>
                    <a:pt x="6117" y="7290"/>
                    <a:pt x="6073" y="7305"/>
                    <a:pt x="6037" y="7335"/>
                  </a:cubicBezTo>
                  <a:lnTo>
                    <a:pt x="4441" y="8930"/>
                  </a:lnTo>
                  <a:cubicBezTo>
                    <a:pt x="4025" y="9347"/>
                    <a:pt x="3453" y="9573"/>
                    <a:pt x="2858" y="9573"/>
                  </a:cubicBezTo>
                  <a:cubicBezTo>
                    <a:pt x="2263" y="9573"/>
                    <a:pt x="1703" y="9335"/>
                    <a:pt x="1286" y="8930"/>
                  </a:cubicBezTo>
                  <a:cubicBezTo>
                    <a:pt x="405" y="8049"/>
                    <a:pt x="405" y="6632"/>
                    <a:pt x="1286" y="5775"/>
                  </a:cubicBezTo>
                  <a:lnTo>
                    <a:pt x="4275" y="2774"/>
                  </a:lnTo>
                  <a:cubicBezTo>
                    <a:pt x="4691" y="2358"/>
                    <a:pt x="5251" y="2120"/>
                    <a:pt x="5846" y="2120"/>
                  </a:cubicBezTo>
                  <a:cubicBezTo>
                    <a:pt x="6442" y="2120"/>
                    <a:pt x="7013" y="2358"/>
                    <a:pt x="7430" y="2774"/>
                  </a:cubicBezTo>
                  <a:cubicBezTo>
                    <a:pt x="7680" y="3025"/>
                    <a:pt x="7859" y="3322"/>
                    <a:pt x="7966" y="3656"/>
                  </a:cubicBezTo>
                  <a:lnTo>
                    <a:pt x="6549" y="5072"/>
                  </a:lnTo>
                  <a:cubicBezTo>
                    <a:pt x="6358" y="5263"/>
                    <a:pt x="6108" y="5370"/>
                    <a:pt x="5834" y="5370"/>
                  </a:cubicBezTo>
                  <a:cubicBezTo>
                    <a:pt x="5573" y="5370"/>
                    <a:pt x="5311" y="5263"/>
                    <a:pt x="5120" y="5072"/>
                  </a:cubicBezTo>
                  <a:cubicBezTo>
                    <a:pt x="5037" y="4977"/>
                    <a:pt x="4953" y="4858"/>
                    <a:pt x="4894" y="4739"/>
                  </a:cubicBezTo>
                  <a:cubicBezTo>
                    <a:pt x="4874" y="4670"/>
                    <a:pt x="4798" y="4626"/>
                    <a:pt x="4711" y="4626"/>
                  </a:cubicBezTo>
                  <a:cubicBezTo>
                    <a:pt x="4693" y="4626"/>
                    <a:pt x="4674" y="4628"/>
                    <a:pt x="4656" y="4632"/>
                  </a:cubicBezTo>
                  <a:cubicBezTo>
                    <a:pt x="4572" y="4668"/>
                    <a:pt x="4525" y="4775"/>
                    <a:pt x="4560" y="4882"/>
                  </a:cubicBezTo>
                  <a:cubicBezTo>
                    <a:pt x="4632" y="5037"/>
                    <a:pt x="4715" y="5203"/>
                    <a:pt x="4858" y="5322"/>
                  </a:cubicBezTo>
                  <a:cubicBezTo>
                    <a:pt x="5108" y="5572"/>
                    <a:pt x="5453" y="5727"/>
                    <a:pt x="5823" y="5727"/>
                  </a:cubicBezTo>
                  <a:cubicBezTo>
                    <a:pt x="6192" y="5727"/>
                    <a:pt x="6525" y="5572"/>
                    <a:pt x="6787" y="5322"/>
                  </a:cubicBezTo>
                  <a:lnTo>
                    <a:pt x="9775" y="2334"/>
                  </a:lnTo>
                  <a:cubicBezTo>
                    <a:pt x="10037" y="2084"/>
                    <a:pt x="10180" y="1739"/>
                    <a:pt x="10180" y="1358"/>
                  </a:cubicBezTo>
                  <a:cubicBezTo>
                    <a:pt x="10180" y="989"/>
                    <a:pt x="10037" y="667"/>
                    <a:pt x="9775" y="393"/>
                  </a:cubicBezTo>
                  <a:cubicBezTo>
                    <a:pt x="9525" y="131"/>
                    <a:pt x="9180" y="0"/>
                    <a:pt x="88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33"/>
            <p:cNvSpPr/>
            <p:nvPr/>
          </p:nvSpPr>
          <p:spPr>
            <a:xfrm>
              <a:off x="5669606" y="1500761"/>
              <a:ext cx="322915" cy="316390"/>
            </a:xfrm>
            <a:custGeom>
              <a:avLst/>
              <a:gdLst/>
              <a:ahLst/>
              <a:cxnLst/>
              <a:rect l="l" t="t" r="r" b="b"/>
              <a:pathLst>
                <a:path w="10145" h="9940" extrusionOk="0">
                  <a:moveTo>
                    <a:pt x="7323" y="1"/>
                  </a:moveTo>
                  <a:cubicBezTo>
                    <a:pt x="6659" y="1"/>
                    <a:pt x="5995" y="254"/>
                    <a:pt x="5489" y="760"/>
                  </a:cubicBezTo>
                  <a:lnTo>
                    <a:pt x="3894" y="2355"/>
                  </a:lnTo>
                  <a:cubicBezTo>
                    <a:pt x="3822" y="2427"/>
                    <a:pt x="3822" y="2534"/>
                    <a:pt x="3894" y="2605"/>
                  </a:cubicBezTo>
                  <a:cubicBezTo>
                    <a:pt x="3935" y="2641"/>
                    <a:pt x="3980" y="2659"/>
                    <a:pt x="4025" y="2659"/>
                  </a:cubicBezTo>
                  <a:cubicBezTo>
                    <a:pt x="4069" y="2659"/>
                    <a:pt x="4114" y="2641"/>
                    <a:pt x="4156" y="2605"/>
                  </a:cubicBezTo>
                  <a:lnTo>
                    <a:pt x="5739" y="1010"/>
                  </a:lnTo>
                  <a:cubicBezTo>
                    <a:pt x="6180" y="569"/>
                    <a:pt x="6754" y="349"/>
                    <a:pt x="7326" y="349"/>
                  </a:cubicBezTo>
                  <a:cubicBezTo>
                    <a:pt x="7897" y="349"/>
                    <a:pt x="8466" y="569"/>
                    <a:pt x="8894" y="1010"/>
                  </a:cubicBezTo>
                  <a:cubicBezTo>
                    <a:pt x="9775" y="1891"/>
                    <a:pt x="9775" y="3308"/>
                    <a:pt x="8894" y="4165"/>
                  </a:cubicBezTo>
                  <a:lnTo>
                    <a:pt x="5906" y="7154"/>
                  </a:lnTo>
                  <a:cubicBezTo>
                    <a:pt x="5489" y="7570"/>
                    <a:pt x="4930" y="7808"/>
                    <a:pt x="4334" y="7808"/>
                  </a:cubicBezTo>
                  <a:cubicBezTo>
                    <a:pt x="3739" y="7808"/>
                    <a:pt x="3167" y="7570"/>
                    <a:pt x="2751" y="7154"/>
                  </a:cubicBezTo>
                  <a:cubicBezTo>
                    <a:pt x="2501" y="6904"/>
                    <a:pt x="2322" y="6606"/>
                    <a:pt x="2215" y="6284"/>
                  </a:cubicBezTo>
                  <a:lnTo>
                    <a:pt x="3632" y="4868"/>
                  </a:lnTo>
                  <a:cubicBezTo>
                    <a:pt x="3822" y="4677"/>
                    <a:pt x="4072" y="4570"/>
                    <a:pt x="4346" y="4570"/>
                  </a:cubicBezTo>
                  <a:cubicBezTo>
                    <a:pt x="4608" y="4570"/>
                    <a:pt x="4870" y="4677"/>
                    <a:pt x="5061" y="4868"/>
                  </a:cubicBezTo>
                  <a:cubicBezTo>
                    <a:pt x="5144" y="4951"/>
                    <a:pt x="5227" y="5070"/>
                    <a:pt x="5287" y="5189"/>
                  </a:cubicBezTo>
                  <a:cubicBezTo>
                    <a:pt x="5305" y="5263"/>
                    <a:pt x="5374" y="5308"/>
                    <a:pt x="5453" y="5308"/>
                  </a:cubicBezTo>
                  <a:cubicBezTo>
                    <a:pt x="5477" y="5308"/>
                    <a:pt x="5501" y="5304"/>
                    <a:pt x="5525" y="5296"/>
                  </a:cubicBezTo>
                  <a:cubicBezTo>
                    <a:pt x="5608" y="5272"/>
                    <a:pt x="5656" y="5165"/>
                    <a:pt x="5620" y="5058"/>
                  </a:cubicBezTo>
                  <a:cubicBezTo>
                    <a:pt x="5549" y="4891"/>
                    <a:pt x="5465" y="4737"/>
                    <a:pt x="5322" y="4618"/>
                  </a:cubicBezTo>
                  <a:cubicBezTo>
                    <a:pt x="5072" y="4356"/>
                    <a:pt x="4727" y="4213"/>
                    <a:pt x="4358" y="4213"/>
                  </a:cubicBezTo>
                  <a:cubicBezTo>
                    <a:pt x="3989" y="4213"/>
                    <a:pt x="3656" y="4356"/>
                    <a:pt x="3394" y="4618"/>
                  </a:cubicBezTo>
                  <a:lnTo>
                    <a:pt x="1929" y="6070"/>
                  </a:lnTo>
                  <a:cubicBezTo>
                    <a:pt x="1905" y="6082"/>
                    <a:pt x="1893" y="6106"/>
                    <a:pt x="1870" y="6130"/>
                  </a:cubicBezTo>
                  <a:lnTo>
                    <a:pt x="405" y="7606"/>
                  </a:lnTo>
                  <a:cubicBezTo>
                    <a:pt x="143" y="7856"/>
                    <a:pt x="0" y="8201"/>
                    <a:pt x="0" y="8570"/>
                  </a:cubicBezTo>
                  <a:cubicBezTo>
                    <a:pt x="0" y="8928"/>
                    <a:pt x="143" y="9273"/>
                    <a:pt x="405" y="9535"/>
                  </a:cubicBezTo>
                  <a:cubicBezTo>
                    <a:pt x="655" y="9785"/>
                    <a:pt x="1001" y="9940"/>
                    <a:pt x="1370" y="9940"/>
                  </a:cubicBezTo>
                  <a:cubicBezTo>
                    <a:pt x="1739" y="9940"/>
                    <a:pt x="2072" y="9785"/>
                    <a:pt x="2334" y="9535"/>
                  </a:cubicBezTo>
                  <a:lnTo>
                    <a:pt x="3275" y="8594"/>
                  </a:lnTo>
                  <a:cubicBezTo>
                    <a:pt x="3346" y="8523"/>
                    <a:pt x="3346" y="8416"/>
                    <a:pt x="3275" y="8344"/>
                  </a:cubicBezTo>
                  <a:cubicBezTo>
                    <a:pt x="3239" y="8309"/>
                    <a:pt x="3194" y="8291"/>
                    <a:pt x="3150" y="8291"/>
                  </a:cubicBezTo>
                  <a:cubicBezTo>
                    <a:pt x="3105" y="8291"/>
                    <a:pt x="3060" y="8309"/>
                    <a:pt x="3025" y="8344"/>
                  </a:cubicBezTo>
                  <a:lnTo>
                    <a:pt x="2084" y="9285"/>
                  </a:lnTo>
                  <a:cubicBezTo>
                    <a:pt x="1893" y="9475"/>
                    <a:pt x="1632" y="9582"/>
                    <a:pt x="1370" y="9582"/>
                  </a:cubicBezTo>
                  <a:cubicBezTo>
                    <a:pt x="1096" y="9582"/>
                    <a:pt x="846" y="9475"/>
                    <a:pt x="655" y="9285"/>
                  </a:cubicBezTo>
                  <a:cubicBezTo>
                    <a:pt x="465" y="9094"/>
                    <a:pt x="358" y="8832"/>
                    <a:pt x="358" y="8570"/>
                  </a:cubicBezTo>
                  <a:cubicBezTo>
                    <a:pt x="358" y="8297"/>
                    <a:pt x="465" y="8047"/>
                    <a:pt x="655" y="7856"/>
                  </a:cubicBezTo>
                  <a:lnTo>
                    <a:pt x="1953" y="6558"/>
                  </a:lnTo>
                  <a:cubicBezTo>
                    <a:pt x="2084" y="6880"/>
                    <a:pt x="2274" y="7177"/>
                    <a:pt x="2513" y="7404"/>
                  </a:cubicBezTo>
                  <a:cubicBezTo>
                    <a:pt x="3001" y="7904"/>
                    <a:pt x="3656" y="8166"/>
                    <a:pt x="4346" y="8166"/>
                  </a:cubicBezTo>
                  <a:cubicBezTo>
                    <a:pt x="5049" y="8166"/>
                    <a:pt x="5680" y="7904"/>
                    <a:pt x="6180" y="7404"/>
                  </a:cubicBezTo>
                  <a:lnTo>
                    <a:pt x="9168" y="4415"/>
                  </a:lnTo>
                  <a:cubicBezTo>
                    <a:pt x="10145" y="3403"/>
                    <a:pt x="10145" y="1772"/>
                    <a:pt x="9156" y="760"/>
                  </a:cubicBezTo>
                  <a:cubicBezTo>
                    <a:pt x="8650" y="254"/>
                    <a:pt x="7987" y="1"/>
                    <a:pt x="73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9359;p68"/>
          <p:cNvGrpSpPr/>
          <p:nvPr/>
        </p:nvGrpSpPr>
        <p:grpSpPr>
          <a:xfrm>
            <a:off x="1510281" y="1497527"/>
            <a:ext cx="836680" cy="822749"/>
            <a:chOff x="860940" y="2746477"/>
            <a:chExt cx="371883" cy="365691"/>
          </a:xfrm>
        </p:grpSpPr>
        <p:sp>
          <p:nvSpPr>
            <p:cNvPr id="19" name="Google Shape;9360;p68"/>
            <p:cNvSpPr/>
            <p:nvPr/>
          </p:nvSpPr>
          <p:spPr>
            <a:xfrm>
              <a:off x="908191" y="3026302"/>
              <a:ext cx="30294" cy="28961"/>
            </a:xfrm>
            <a:custGeom>
              <a:avLst/>
              <a:gdLst/>
              <a:ahLst/>
              <a:cxnLst/>
              <a:rect l="l" t="t" r="r" b="b"/>
              <a:pathLst>
                <a:path w="954" h="912" extrusionOk="0">
                  <a:moveTo>
                    <a:pt x="763" y="1"/>
                  </a:moveTo>
                  <a:cubicBezTo>
                    <a:pt x="718" y="1"/>
                    <a:pt x="674" y="16"/>
                    <a:pt x="644" y="45"/>
                  </a:cubicBezTo>
                  <a:lnTo>
                    <a:pt x="60" y="629"/>
                  </a:lnTo>
                  <a:cubicBezTo>
                    <a:pt x="1" y="688"/>
                    <a:pt x="1" y="807"/>
                    <a:pt x="60" y="867"/>
                  </a:cubicBezTo>
                  <a:cubicBezTo>
                    <a:pt x="90" y="897"/>
                    <a:pt x="135" y="911"/>
                    <a:pt x="179" y="911"/>
                  </a:cubicBezTo>
                  <a:cubicBezTo>
                    <a:pt x="224" y="911"/>
                    <a:pt x="269" y="897"/>
                    <a:pt x="299" y="867"/>
                  </a:cubicBezTo>
                  <a:lnTo>
                    <a:pt x="882" y="283"/>
                  </a:lnTo>
                  <a:cubicBezTo>
                    <a:pt x="953" y="224"/>
                    <a:pt x="953" y="105"/>
                    <a:pt x="882" y="45"/>
                  </a:cubicBezTo>
                  <a:cubicBezTo>
                    <a:pt x="852" y="16"/>
                    <a:pt x="807" y="1"/>
                    <a:pt x="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9361;p68"/>
            <p:cNvSpPr/>
            <p:nvPr/>
          </p:nvSpPr>
          <p:spPr>
            <a:xfrm>
              <a:off x="943757" y="3061836"/>
              <a:ext cx="30263" cy="28961"/>
            </a:xfrm>
            <a:custGeom>
              <a:avLst/>
              <a:gdLst/>
              <a:ahLst/>
              <a:cxnLst/>
              <a:rect l="l" t="t" r="r" b="b"/>
              <a:pathLst>
                <a:path w="953" h="912" extrusionOk="0">
                  <a:moveTo>
                    <a:pt x="762" y="1"/>
                  </a:moveTo>
                  <a:cubicBezTo>
                    <a:pt x="717" y="1"/>
                    <a:pt x="673" y="16"/>
                    <a:pt x="643" y="46"/>
                  </a:cubicBezTo>
                  <a:lnTo>
                    <a:pt x="60" y="629"/>
                  </a:lnTo>
                  <a:cubicBezTo>
                    <a:pt x="0" y="688"/>
                    <a:pt x="0" y="807"/>
                    <a:pt x="60" y="867"/>
                  </a:cubicBezTo>
                  <a:cubicBezTo>
                    <a:pt x="89" y="897"/>
                    <a:pt x="134" y="912"/>
                    <a:pt x="179" y="912"/>
                  </a:cubicBezTo>
                  <a:cubicBezTo>
                    <a:pt x="223" y="912"/>
                    <a:pt x="268" y="897"/>
                    <a:pt x="298" y="867"/>
                  </a:cubicBezTo>
                  <a:lnTo>
                    <a:pt x="881" y="284"/>
                  </a:lnTo>
                  <a:cubicBezTo>
                    <a:pt x="953" y="224"/>
                    <a:pt x="953" y="105"/>
                    <a:pt x="881" y="46"/>
                  </a:cubicBezTo>
                  <a:cubicBezTo>
                    <a:pt x="851" y="16"/>
                    <a:pt x="807" y="1"/>
                    <a:pt x="7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9362;p68"/>
            <p:cNvSpPr/>
            <p:nvPr/>
          </p:nvSpPr>
          <p:spPr>
            <a:xfrm>
              <a:off x="926355" y="3044085"/>
              <a:ext cx="29881" cy="28579"/>
            </a:xfrm>
            <a:custGeom>
              <a:avLst/>
              <a:gdLst/>
              <a:ahLst/>
              <a:cxnLst/>
              <a:rect l="l" t="t" r="r" b="b"/>
              <a:pathLst>
                <a:path w="941" h="900" extrusionOk="0">
                  <a:moveTo>
                    <a:pt x="762" y="0"/>
                  </a:moveTo>
                  <a:cubicBezTo>
                    <a:pt x="718" y="0"/>
                    <a:pt x="673" y="15"/>
                    <a:pt x="643" y="45"/>
                  </a:cubicBezTo>
                  <a:lnTo>
                    <a:pt x="60" y="616"/>
                  </a:lnTo>
                  <a:cubicBezTo>
                    <a:pt x="0" y="676"/>
                    <a:pt x="0" y="795"/>
                    <a:pt x="60" y="855"/>
                  </a:cubicBezTo>
                  <a:cubicBezTo>
                    <a:pt x="90" y="884"/>
                    <a:pt x="134" y="899"/>
                    <a:pt x="179" y="899"/>
                  </a:cubicBezTo>
                  <a:cubicBezTo>
                    <a:pt x="224" y="899"/>
                    <a:pt x="268" y="884"/>
                    <a:pt x="298" y="855"/>
                  </a:cubicBezTo>
                  <a:lnTo>
                    <a:pt x="881" y="283"/>
                  </a:lnTo>
                  <a:cubicBezTo>
                    <a:pt x="941" y="224"/>
                    <a:pt x="941" y="116"/>
                    <a:pt x="881" y="45"/>
                  </a:cubicBezTo>
                  <a:cubicBezTo>
                    <a:pt x="852" y="15"/>
                    <a:pt x="807" y="0"/>
                    <a:pt x="7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363;p68"/>
            <p:cNvSpPr/>
            <p:nvPr/>
          </p:nvSpPr>
          <p:spPr>
            <a:xfrm>
              <a:off x="860940" y="2746477"/>
              <a:ext cx="371883" cy="365691"/>
            </a:xfrm>
            <a:custGeom>
              <a:avLst/>
              <a:gdLst/>
              <a:ahLst/>
              <a:cxnLst/>
              <a:rect l="l" t="t" r="r" b="b"/>
              <a:pathLst>
                <a:path w="11711" h="11516" extrusionOk="0">
                  <a:moveTo>
                    <a:pt x="11312" y="344"/>
                  </a:moveTo>
                  <a:lnTo>
                    <a:pt x="10835" y="1987"/>
                  </a:lnTo>
                  <a:lnTo>
                    <a:pt x="9680" y="821"/>
                  </a:lnTo>
                  <a:lnTo>
                    <a:pt x="11312" y="344"/>
                  </a:lnTo>
                  <a:close/>
                  <a:moveTo>
                    <a:pt x="4882" y="3821"/>
                  </a:moveTo>
                  <a:lnTo>
                    <a:pt x="2822" y="5881"/>
                  </a:lnTo>
                  <a:lnTo>
                    <a:pt x="477" y="5690"/>
                  </a:lnTo>
                  <a:cubicBezTo>
                    <a:pt x="453" y="5690"/>
                    <a:pt x="429" y="5643"/>
                    <a:pt x="465" y="5631"/>
                  </a:cubicBezTo>
                  <a:cubicBezTo>
                    <a:pt x="1477" y="4619"/>
                    <a:pt x="2822" y="4000"/>
                    <a:pt x="4227" y="3881"/>
                  </a:cubicBezTo>
                  <a:lnTo>
                    <a:pt x="4882" y="3821"/>
                  </a:lnTo>
                  <a:close/>
                  <a:moveTo>
                    <a:pt x="2894" y="6297"/>
                  </a:moveTo>
                  <a:lnTo>
                    <a:pt x="3811" y="7226"/>
                  </a:lnTo>
                  <a:lnTo>
                    <a:pt x="3477" y="7571"/>
                  </a:lnTo>
                  <a:lnTo>
                    <a:pt x="2549" y="6643"/>
                  </a:lnTo>
                  <a:lnTo>
                    <a:pt x="2894" y="6297"/>
                  </a:lnTo>
                  <a:close/>
                  <a:moveTo>
                    <a:pt x="2727" y="7333"/>
                  </a:moveTo>
                  <a:lnTo>
                    <a:pt x="3203" y="7810"/>
                  </a:lnTo>
                  <a:lnTo>
                    <a:pt x="2799" y="8226"/>
                  </a:lnTo>
                  <a:cubicBezTo>
                    <a:pt x="2787" y="8238"/>
                    <a:pt x="2763" y="8262"/>
                    <a:pt x="2739" y="8298"/>
                  </a:cubicBezTo>
                  <a:lnTo>
                    <a:pt x="2310" y="7869"/>
                  </a:lnTo>
                  <a:cubicBezTo>
                    <a:pt x="2287" y="7833"/>
                    <a:pt x="2287" y="7774"/>
                    <a:pt x="2310" y="7750"/>
                  </a:cubicBezTo>
                  <a:lnTo>
                    <a:pt x="2727" y="7333"/>
                  </a:lnTo>
                  <a:close/>
                  <a:moveTo>
                    <a:pt x="9311" y="916"/>
                  </a:moveTo>
                  <a:lnTo>
                    <a:pt x="10740" y="2345"/>
                  </a:lnTo>
                  <a:lnTo>
                    <a:pt x="10299" y="3821"/>
                  </a:lnTo>
                  <a:lnTo>
                    <a:pt x="5597" y="8524"/>
                  </a:lnTo>
                  <a:lnTo>
                    <a:pt x="4680" y="7595"/>
                  </a:lnTo>
                  <a:lnTo>
                    <a:pt x="6823" y="5452"/>
                  </a:lnTo>
                  <a:cubicBezTo>
                    <a:pt x="6966" y="5309"/>
                    <a:pt x="7001" y="5035"/>
                    <a:pt x="6811" y="4833"/>
                  </a:cubicBezTo>
                  <a:cubicBezTo>
                    <a:pt x="6728" y="4750"/>
                    <a:pt x="6617" y="4708"/>
                    <a:pt x="6506" y="4708"/>
                  </a:cubicBezTo>
                  <a:cubicBezTo>
                    <a:pt x="6394" y="4708"/>
                    <a:pt x="6281" y="4750"/>
                    <a:pt x="6192" y="4833"/>
                  </a:cubicBezTo>
                  <a:lnTo>
                    <a:pt x="4049" y="6976"/>
                  </a:lnTo>
                  <a:lnTo>
                    <a:pt x="3132" y="6047"/>
                  </a:lnTo>
                  <a:lnTo>
                    <a:pt x="7835" y="1344"/>
                  </a:lnTo>
                  <a:lnTo>
                    <a:pt x="9311" y="916"/>
                  </a:lnTo>
                  <a:close/>
                  <a:moveTo>
                    <a:pt x="6495" y="5047"/>
                  </a:moveTo>
                  <a:cubicBezTo>
                    <a:pt x="6522" y="5047"/>
                    <a:pt x="6549" y="5059"/>
                    <a:pt x="6573" y="5083"/>
                  </a:cubicBezTo>
                  <a:cubicBezTo>
                    <a:pt x="6609" y="5131"/>
                    <a:pt x="6609" y="5178"/>
                    <a:pt x="6573" y="5226"/>
                  </a:cubicBezTo>
                  <a:lnTo>
                    <a:pt x="4311" y="7488"/>
                  </a:lnTo>
                  <a:lnTo>
                    <a:pt x="3203" y="8595"/>
                  </a:lnTo>
                  <a:cubicBezTo>
                    <a:pt x="3180" y="8619"/>
                    <a:pt x="3153" y="8631"/>
                    <a:pt x="3127" y="8631"/>
                  </a:cubicBezTo>
                  <a:cubicBezTo>
                    <a:pt x="3102" y="8631"/>
                    <a:pt x="3078" y="8619"/>
                    <a:pt x="3060" y="8595"/>
                  </a:cubicBezTo>
                  <a:cubicBezTo>
                    <a:pt x="3013" y="8548"/>
                    <a:pt x="3013" y="8488"/>
                    <a:pt x="3060" y="8441"/>
                  </a:cubicBezTo>
                  <a:lnTo>
                    <a:pt x="6418" y="5083"/>
                  </a:lnTo>
                  <a:cubicBezTo>
                    <a:pt x="6442" y="5059"/>
                    <a:pt x="6469" y="5047"/>
                    <a:pt x="6495" y="5047"/>
                  </a:cubicBezTo>
                  <a:close/>
                  <a:moveTo>
                    <a:pt x="4430" y="7857"/>
                  </a:moveTo>
                  <a:lnTo>
                    <a:pt x="5346" y="8786"/>
                  </a:lnTo>
                  <a:lnTo>
                    <a:pt x="5001" y="9119"/>
                  </a:lnTo>
                  <a:lnTo>
                    <a:pt x="4989" y="9119"/>
                  </a:lnTo>
                  <a:lnTo>
                    <a:pt x="4084" y="8202"/>
                  </a:lnTo>
                  <a:lnTo>
                    <a:pt x="4430" y="7857"/>
                  </a:lnTo>
                  <a:close/>
                  <a:moveTo>
                    <a:pt x="3846" y="8429"/>
                  </a:moveTo>
                  <a:lnTo>
                    <a:pt x="4323" y="8905"/>
                  </a:lnTo>
                  <a:lnTo>
                    <a:pt x="3906" y="9322"/>
                  </a:lnTo>
                  <a:cubicBezTo>
                    <a:pt x="3894" y="9334"/>
                    <a:pt x="3858" y="9357"/>
                    <a:pt x="3846" y="9357"/>
                  </a:cubicBezTo>
                  <a:cubicBezTo>
                    <a:pt x="3834" y="9357"/>
                    <a:pt x="3811" y="9357"/>
                    <a:pt x="3787" y="9322"/>
                  </a:cubicBezTo>
                  <a:lnTo>
                    <a:pt x="3358" y="8905"/>
                  </a:lnTo>
                  <a:cubicBezTo>
                    <a:pt x="3382" y="8893"/>
                    <a:pt x="3394" y="8881"/>
                    <a:pt x="3430" y="8845"/>
                  </a:cubicBezTo>
                  <a:lnTo>
                    <a:pt x="3846" y="8429"/>
                  </a:lnTo>
                  <a:close/>
                  <a:moveTo>
                    <a:pt x="11322" y="1"/>
                  </a:moveTo>
                  <a:cubicBezTo>
                    <a:pt x="11295" y="1"/>
                    <a:pt x="11267" y="4"/>
                    <a:pt x="11240" y="11"/>
                  </a:cubicBezTo>
                  <a:cubicBezTo>
                    <a:pt x="10514" y="213"/>
                    <a:pt x="8394" y="844"/>
                    <a:pt x="7704" y="1035"/>
                  </a:cubicBezTo>
                  <a:cubicBezTo>
                    <a:pt x="7668" y="1047"/>
                    <a:pt x="7656" y="1059"/>
                    <a:pt x="7621" y="1083"/>
                  </a:cubicBezTo>
                  <a:lnTo>
                    <a:pt x="5263" y="3440"/>
                  </a:lnTo>
                  <a:lnTo>
                    <a:pt x="4203" y="3535"/>
                  </a:lnTo>
                  <a:cubicBezTo>
                    <a:pt x="2703" y="3654"/>
                    <a:pt x="1286" y="4321"/>
                    <a:pt x="227" y="5381"/>
                  </a:cubicBezTo>
                  <a:cubicBezTo>
                    <a:pt x="1" y="5595"/>
                    <a:pt x="143" y="5988"/>
                    <a:pt x="465" y="6024"/>
                  </a:cubicBezTo>
                  <a:lnTo>
                    <a:pt x="2525" y="6190"/>
                  </a:lnTo>
                  <a:lnTo>
                    <a:pt x="2310" y="6405"/>
                  </a:lnTo>
                  <a:cubicBezTo>
                    <a:pt x="2179" y="6536"/>
                    <a:pt x="2179" y="6750"/>
                    <a:pt x="2310" y="6881"/>
                  </a:cubicBezTo>
                  <a:lnTo>
                    <a:pt x="2525" y="7083"/>
                  </a:lnTo>
                  <a:lnTo>
                    <a:pt x="2108" y="7500"/>
                  </a:lnTo>
                  <a:cubicBezTo>
                    <a:pt x="1941" y="7667"/>
                    <a:pt x="1941" y="7941"/>
                    <a:pt x="2108" y="8095"/>
                  </a:cubicBezTo>
                  <a:lnTo>
                    <a:pt x="3561" y="9560"/>
                  </a:lnTo>
                  <a:cubicBezTo>
                    <a:pt x="3644" y="9643"/>
                    <a:pt x="3751" y="9685"/>
                    <a:pt x="3858" y="9685"/>
                  </a:cubicBezTo>
                  <a:cubicBezTo>
                    <a:pt x="3965" y="9685"/>
                    <a:pt x="4073" y="9643"/>
                    <a:pt x="4156" y="9560"/>
                  </a:cubicBezTo>
                  <a:lnTo>
                    <a:pt x="4573" y="9143"/>
                  </a:lnTo>
                  <a:lnTo>
                    <a:pt x="4763" y="9334"/>
                  </a:lnTo>
                  <a:cubicBezTo>
                    <a:pt x="4835" y="9399"/>
                    <a:pt x="4924" y="9432"/>
                    <a:pt x="5015" y="9432"/>
                  </a:cubicBezTo>
                  <a:cubicBezTo>
                    <a:pt x="5105" y="9432"/>
                    <a:pt x="5198" y="9399"/>
                    <a:pt x="5275" y="9334"/>
                  </a:cubicBezTo>
                  <a:lnTo>
                    <a:pt x="5477" y="9131"/>
                  </a:lnTo>
                  <a:lnTo>
                    <a:pt x="5656" y="11179"/>
                  </a:lnTo>
                  <a:cubicBezTo>
                    <a:pt x="5680" y="11334"/>
                    <a:pt x="5763" y="11453"/>
                    <a:pt x="5894" y="11500"/>
                  </a:cubicBezTo>
                  <a:cubicBezTo>
                    <a:pt x="5935" y="11511"/>
                    <a:pt x="5975" y="11516"/>
                    <a:pt x="6015" y="11516"/>
                  </a:cubicBezTo>
                  <a:cubicBezTo>
                    <a:pt x="6115" y="11516"/>
                    <a:pt x="6210" y="11482"/>
                    <a:pt x="6287" y="11405"/>
                  </a:cubicBezTo>
                  <a:cubicBezTo>
                    <a:pt x="6942" y="10750"/>
                    <a:pt x="7430" y="9977"/>
                    <a:pt x="7763" y="9119"/>
                  </a:cubicBezTo>
                  <a:cubicBezTo>
                    <a:pt x="7787" y="9024"/>
                    <a:pt x="7740" y="8941"/>
                    <a:pt x="7656" y="8893"/>
                  </a:cubicBezTo>
                  <a:cubicBezTo>
                    <a:pt x="7635" y="8885"/>
                    <a:pt x="7614" y="8881"/>
                    <a:pt x="7594" y="8881"/>
                  </a:cubicBezTo>
                  <a:cubicBezTo>
                    <a:pt x="7525" y="8881"/>
                    <a:pt x="7467" y="8926"/>
                    <a:pt x="7430" y="9000"/>
                  </a:cubicBezTo>
                  <a:cubicBezTo>
                    <a:pt x="7132" y="9810"/>
                    <a:pt x="6656" y="10560"/>
                    <a:pt x="6037" y="11167"/>
                  </a:cubicBezTo>
                  <a:cubicBezTo>
                    <a:pt x="6027" y="11172"/>
                    <a:pt x="6015" y="11175"/>
                    <a:pt x="6005" y="11175"/>
                  </a:cubicBezTo>
                  <a:cubicBezTo>
                    <a:pt x="5990" y="11175"/>
                    <a:pt x="5978" y="11169"/>
                    <a:pt x="5978" y="11155"/>
                  </a:cubicBezTo>
                  <a:lnTo>
                    <a:pt x="5763" y="8822"/>
                  </a:lnTo>
                  <a:lnTo>
                    <a:pt x="7835" y="6750"/>
                  </a:lnTo>
                  <a:lnTo>
                    <a:pt x="7835" y="6750"/>
                  </a:lnTo>
                  <a:cubicBezTo>
                    <a:pt x="7763" y="7583"/>
                    <a:pt x="7740" y="7810"/>
                    <a:pt x="7656" y="8238"/>
                  </a:cubicBezTo>
                  <a:cubicBezTo>
                    <a:pt x="7644" y="8322"/>
                    <a:pt x="7680" y="8417"/>
                    <a:pt x="7787" y="8441"/>
                  </a:cubicBezTo>
                  <a:cubicBezTo>
                    <a:pt x="7803" y="8445"/>
                    <a:pt x="7819" y="8447"/>
                    <a:pt x="7834" y="8447"/>
                  </a:cubicBezTo>
                  <a:cubicBezTo>
                    <a:pt x="7909" y="8447"/>
                    <a:pt x="7972" y="8399"/>
                    <a:pt x="8002" y="8310"/>
                  </a:cubicBezTo>
                  <a:cubicBezTo>
                    <a:pt x="8121" y="7786"/>
                    <a:pt x="8121" y="7548"/>
                    <a:pt x="8216" y="6393"/>
                  </a:cubicBezTo>
                  <a:lnTo>
                    <a:pt x="10585" y="4023"/>
                  </a:lnTo>
                  <a:cubicBezTo>
                    <a:pt x="10597" y="4011"/>
                    <a:pt x="10621" y="3976"/>
                    <a:pt x="10633" y="3952"/>
                  </a:cubicBezTo>
                  <a:lnTo>
                    <a:pt x="11109" y="2345"/>
                  </a:lnTo>
                  <a:lnTo>
                    <a:pt x="11669" y="404"/>
                  </a:lnTo>
                  <a:cubicBezTo>
                    <a:pt x="11711" y="193"/>
                    <a:pt x="11529" y="1"/>
                    <a:pt x="11322" y="1"/>
                  </a:cubicBezTo>
                  <a:close/>
                </a:path>
              </a:pathLst>
            </a:custGeom>
            <a:solidFill>
              <a:srgbClr val="85B7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9364;p68"/>
            <p:cNvSpPr/>
            <p:nvPr/>
          </p:nvSpPr>
          <p:spPr>
            <a:xfrm>
              <a:off x="1070396" y="2832057"/>
              <a:ext cx="90406" cy="69035"/>
            </a:xfrm>
            <a:custGeom>
              <a:avLst/>
              <a:gdLst/>
              <a:ahLst/>
              <a:cxnLst/>
              <a:rect l="l" t="t" r="r" b="b"/>
              <a:pathLst>
                <a:path w="2847" h="2174" extrusionOk="0">
                  <a:moveTo>
                    <a:pt x="1730" y="0"/>
                  </a:moveTo>
                  <a:cubicBezTo>
                    <a:pt x="1668" y="0"/>
                    <a:pt x="1610" y="44"/>
                    <a:pt x="1584" y="114"/>
                  </a:cubicBezTo>
                  <a:cubicBezTo>
                    <a:pt x="1537" y="197"/>
                    <a:pt x="1584" y="293"/>
                    <a:pt x="1668" y="328"/>
                  </a:cubicBezTo>
                  <a:cubicBezTo>
                    <a:pt x="2179" y="554"/>
                    <a:pt x="2299" y="1221"/>
                    <a:pt x="1906" y="1614"/>
                  </a:cubicBezTo>
                  <a:cubicBezTo>
                    <a:pt x="1751" y="1769"/>
                    <a:pt x="1551" y="1846"/>
                    <a:pt x="1350" y="1846"/>
                  </a:cubicBezTo>
                  <a:cubicBezTo>
                    <a:pt x="1150" y="1846"/>
                    <a:pt x="947" y="1769"/>
                    <a:pt x="786" y="1614"/>
                  </a:cubicBezTo>
                  <a:cubicBezTo>
                    <a:pt x="405" y="1221"/>
                    <a:pt x="525" y="566"/>
                    <a:pt x="1025" y="328"/>
                  </a:cubicBezTo>
                  <a:cubicBezTo>
                    <a:pt x="1120" y="293"/>
                    <a:pt x="1144" y="197"/>
                    <a:pt x="1120" y="114"/>
                  </a:cubicBezTo>
                  <a:cubicBezTo>
                    <a:pt x="1083" y="41"/>
                    <a:pt x="1019" y="10"/>
                    <a:pt x="954" y="10"/>
                  </a:cubicBezTo>
                  <a:cubicBezTo>
                    <a:pt x="934" y="10"/>
                    <a:pt x="913" y="13"/>
                    <a:pt x="894" y="19"/>
                  </a:cubicBezTo>
                  <a:cubicBezTo>
                    <a:pt x="179" y="352"/>
                    <a:pt x="1" y="1281"/>
                    <a:pt x="572" y="1852"/>
                  </a:cubicBezTo>
                  <a:cubicBezTo>
                    <a:pt x="786" y="2078"/>
                    <a:pt x="1072" y="2174"/>
                    <a:pt x="1370" y="2174"/>
                  </a:cubicBezTo>
                  <a:cubicBezTo>
                    <a:pt x="2334" y="2162"/>
                    <a:pt x="2846" y="947"/>
                    <a:pt x="2132" y="245"/>
                  </a:cubicBezTo>
                  <a:cubicBezTo>
                    <a:pt x="2037" y="150"/>
                    <a:pt x="1918" y="66"/>
                    <a:pt x="1798" y="19"/>
                  </a:cubicBezTo>
                  <a:cubicBezTo>
                    <a:pt x="1776" y="6"/>
                    <a:pt x="1753" y="0"/>
                    <a:pt x="17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oogle Shape;11529;p71"/>
          <p:cNvGrpSpPr/>
          <p:nvPr/>
        </p:nvGrpSpPr>
        <p:grpSpPr>
          <a:xfrm>
            <a:off x="6832426" y="1466295"/>
            <a:ext cx="821022" cy="768437"/>
            <a:chOff x="3530425" y="1508747"/>
            <a:chExt cx="368175" cy="344594"/>
          </a:xfrm>
          <a:solidFill>
            <a:srgbClr val="85B751"/>
          </a:solidFill>
        </p:grpSpPr>
        <p:sp>
          <p:nvSpPr>
            <p:cNvPr id="25" name="Google Shape;11530;p71"/>
            <p:cNvSpPr/>
            <p:nvPr/>
          </p:nvSpPr>
          <p:spPr>
            <a:xfrm>
              <a:off x="3530425" y="1508747"/>
              <a:ext cx="316765" cy="344594"/>
            </a:xfrm>
            <a:custGeom>
              <a:avLst/>
              <a:gdLst/>
              <a:ahLst/>
              <a:cxnLst/>
              <a:rect l="l" t="t" r="r" b="b"/>
              <a:pathLst>
                <a:path w="7848" h="8538" extrusionOk="0">
                  <a:moveTo>
                    <a:pt x="6835" y="3406"/>
                  </a:moveTo>
                  <a:cubicBezTo>
                    <a:pt x="7252" y="3466"/>
                    <a:pt x="7561" y="3823"/>
                    <a:pt x="7561" y="4251"/>
                  </a:cubicBezTo>
                  <a:cubicBezTo>
                    <a:pt x="7573" y="4704"/>
                    <a:pt x="7264" y="5061"/>
                    <a:pt x="6835" y="5121"/>
                  </a:cubicBezTo>
                  <a:lnTo>
                    <a:pt x="6835" y="3406"/>
                  </a:lnTo>
                  <a:close/>
                  <a:moveTo>
                    <a:pt x="2144" y="3263"/>
                  </a:moveTo>
                  <a:lnTo>
                    <a:pt x="2144" y="5263"/>
                  </a:lnTo>
                  <a:lnTo>
                    <a:pt x="1263" y="5263"/>
                  </a:lnTo>
                  <a:lnTo>
                    <a:pt x="1263" y="3263"/>
                  </a:lnTo>
                  <a:close/>
                  <a:moveTo>
                    <a:pt x="1013" y="3275"/>
                  </a:moveTo>
                  <a:lnTo>
                    <a:pt x="1013" y="5287"/>
                  </a:lnTo>
                  <a:lnTo>
                    <a:pt x="715" y="5287"/>
                  </a:lnTo>
                  <a:cubicBezTo>
                    <a:pt x="477" y="5287"/>
                    <a:pt x="287" y="5085"/>
                    <a:pt x="287" y="4847"/>
                  </a:cubicBezTo>
                  <a:lnTo>
                    <a:pt x="287" y="3704"/>
                  </a:lnTo>
                  <a:cubicBezTo>
                    <a:pt x="287" y="3466"/>
                    <a:pt x="477" y="3275"/>
                    <a:pt x="715" y="3275"/>
                  </a:cubicBezTo>
                  <a:close/>
                  <a:moveTo>
                    <a:pt x="2287" y="6252"/>
                  </a:moveTo>
                  <a:lnTo>
                    <a:pt x="2287" y="6847"/>
                  </a:lnTo>
                  <a:lnTo>
                    <a:pt x="2037" y="6847"/>
                  </a:lnTo>
                  <a:lnTo>
                    <a:pt x="2204" y="6252"/>
                  </a:lnTo>
                  <a:close/>
                  <a:moveTo>
                    <a:pt x="2108" y="5549"/>
                  </a:moveTo>
                  <a:lnTo>
                    <a:pt x="1608" y="7407"/>
                  </a:lnTo>
                  <a:lnTo>
                    <a:pt x="1275" y="7407"/>
                  </a:lnTo>
                  <a:lnTo>
                    <a:pt x="1275" y="5549"/>
                  </a:lnTo>
                  <a:close/>
                  <a:moveTo>
                    <a:pt x="6561" y="263"/>
                  </a:moveTo>
                  <a:lnTo>
                    <a:pt x="6561" y="8276"/>
                  </a:lnTo>
                  <a:lnTo>
                    <a:pt x="5966" y="8276"/>
                  </a:lnTo>
                  <a:lnTo>
                    <a:pt x="5966" y="2632"/>
                  </a:lnTo>
                  <a:cubicBezTo>
                    <a:pt x="5966" y="2561"/>
                    <a:pt x="5906" y="2501"/>
                    <a:pt x="5835" y="2501"/>
                  </a:cubicBezTo>
                  <a:cubicBezTo>
                    <a:pt x="5764" y="2501"/>
                    <a:pt x="5704" y="2561"/>
                    <a:pt x="5704" y="2632"/>
                  </a:cubicBezTo>
                  <a:lnTo>
                    <a:pt x="5704" y="7395"/>
                  </a:lnTo>
                  <a:cubicBezTo>
                    <a:pt x="5537" y="7157"/>
                    <a:pt x="5264" y="6847"/>
                    <a:pt x="4942" y="6537"/>
                  </a:cubicBezTo>
                  <a:cubicBezTo>
                    <a:pt x="4573" y="6180"/>
                    <a:pt x="4180" y="5883"/>
                    <a:pt x="3775" y="5668"/>
                  </a:cubicBezTo>
                  <a:cubicBezTo>
                    <a:pt x="3323" y="5430"/>
                    <a:pt x="2858" y="5299"/>
                    <a:pt x="2394" y="5287"/>
                  </a:cubicBezTo>
                  <a:lnTo>
                    <a:pt x="2394" y="3263"/>
                  </a:lnTo>
                  <a:cubicBezTo>
                    <a:pt x="2858" y="3239"/>
                    <a:pt x="3335" y="3108"/>
                    <a:pt x="3775" y="2870"/>
                  </a:cubicBezTo>
                  <a:cubicBezTo>
                    <a:pt x="4180" y="2668"/>
                    <a:pt x="4573" y="2382"/>
                    <a:pt x="4942" y="2001"/>
                  </a:cubicBezTo>
                  <a:cubicBezTo>
                    <a:pt x="5264" y="1692"/>
                    <a:pt x="5525" y="1370"/>
                    <a:pt x="5704" y="1144"/>
                  </a:cubicBezTo>
                  <a:lnTo>
                    <a:pt x="5704" y="1989"/>
                  </a:lnTo>
                  <a:cubicBezTo>
                    <a:pt x="5704" y="2061"/>
                    <a:pt x="5764" y="2120"/>
                    <a:pt x="5835" y="2120"/>
                  </a:cubicBezTo>
                  <a:cubicBezTo>
                    <a:pt x="5906" y="2120"/>
                    <a:pt x="5966" y="2061"/>
                    <a:pt x="5966" y="1989"/>
                  </a:cubicBezTo>
                  <a:lnTo>
                    <a:pt x="5966" y="263"/>
                  </a:lnTo>
                  <a:close/>
                  <a:moveTo>
                    <a:pt x="5847" y="1"/>
                  </a:moveTo>
                  <a:cubicBezTo>
                    <a:pt x="5776" y="1"/>
                    <a:pt x="5716" y="60"/>
                    <a:pt x="5716" y="132"/>
                  </a:cubicBezTo>
                  <a:lnTo>
                    <a:pt x="5716" y="668"/>
                  </a:lnTo>
                  <a:cubicBezTo>
                    <a:pt x="5645" y="799"/>
                    <a:pt x="5299" y="1311"/>
                    <a:pt x="4763" y="1834"/>
                  </a:cubicBezTo>
                  <a:cubicBezTo>
                    <a:pt x="4216" y="2370"/>
                    <a:pt x="3335" y="3001"/>
                    <a:pt x="2275" y="3001"/>
                  </a:cubicBezTo>
                  <a:lnTo>
                    <a:pt x="703" y="3001"/>
                  </a:lnTo>
                  <a:cubicBezTo>
                    <a:pt x="311" y="3001"/>
                    <a:pt x="1" y="3323"/>
                    <a:pt x="1" y="3704"/>
                  </a:cubicBezTo>
                  <a:lnTo>
                    <a:pt x="1" y="4847"/>
                  </a:lnTo>
                  <a:cubicBezTo>
                    <a:pt x="1" y="5240"/>
                    <a:pt x="311" y="5549"/>
                    <a:pt x="703" y="5549"/>
                  </a:cubicBezTo>
                  <a:lnTo>
                    <a:pt x="1001" y="5549"/>
                  </a:lnTo>
                  <a:lnTo>
                    <a:pt x="1001" y="7561"/>
                  </a:lnTo>
                  <a:cubicBezTo>
                    <a:pt x="1001" y="7633"/>
                    <a:pt x="1061" y="7692"/>
                    <a:pt x="1132" y="7692"/>
                  </a:cubicBezTo>
                  <a:lnTo>
                    <a:pt x="1692" y="7692"/>
                  </a:lnTo>
                  <a:cubicBezTo>
                    <a:pt x="1751" y="7692"/>
                    <a:pt x="1811" y="7645"/>
                    <a:pt x="1823" y="7585"/>
                  </a:cubicBezTo>
                  <a:lnTo>
                    <a:pt x="1942" y="7109"/>
                  </a:lnTo>
                  <a:lnTo>
                    <a:pt x="2406" y="7109"/>
                  </a:lnTo>
                  <a:cubicBezTo>
                    <a:pt x="2477" y="7109"/>
                    <a:pt x="2537" y="7049"/>
                    <a:pt x="2537" y="6978"/>
                  </a:cubicBezTo>
                  <a:lnTo>
                    <a:pt x="2537" y="6121"/>
                  </a:lnTo>
                  <a:cubicBezTo>
                    <a:pt x="2537" y="6037"/>
                    <a:pt x="2477" y="5978"/>
                    <a:pt x="2406" y="5978"/>
                  </a:cubicBezTo>
                  <a:lnTo>
                    <a:pt x="2239" y="5978"/>
                  </a:lnTo>
                  <a:lnTo>
                    <a:pt x="2358" y="5537"/>
                  </a:lnTo>
                  <a:cubicBezTo>
                    <a:pt x="3370" y="5585"/>
                    <a:pt x="4228" y="6192"/>
                    <a:pt x="4740" y="6716"/>
                  </a:cubicBezTo>
                  <a:cubicBezTo>
                    <a:pt x="5264" y="7216"/>
                    <a:pt x="5609" y="7740"/>
                    <a:pt x="5692" y="7871"/>
                  </a:cubicBezTo>
                  <a:lnTo>
                    <a:pt x="5692" y="8407"/>
                  </a:lnTo>
                  <a:cubicBezTo>
                    <a:pt x="5692" y="8478"/>
                    <a:pt x="5752" y="8538"/>
                    <a:pt x="5835" y="8538"/>
                  </a:cubicBezTo>
                  <a:lnTo>
                    <a:pt x="6692" y="8538"/>
                  </a:lnTo>
                  <a:cubicBezTo>
                    <a:pt x="6764" y="8538"/>
                    <a:pt x="6823" y="8478"/>
                    <a:pt x="6823" y="8407"/>
                  </a:cubicBezTo>
                  <a:lnTo>
                    <a:pt x="6823" y="5406"/>
                  </a:lnTo>
                  <a:cubicBezTo>
                    <a:pt x="7395" y="5323"/>
                    <a:pt x="7823" y="4847"/>
                    <a:pt x="7823" y="4275"/>
                  </a:cubicBezTo>
                  <a:cubicBezTo>
                    <a:pt x="7847" y="3692"/>
                    <a:pt x="7407" y="3216"/>
                    <a:pt x="6835" y="3144"/>
                  </a:cubicBezTo>
                  <a:lnTo>
                    <a:pt x="6835" y="132"/>
                  </a:lnTo>
                  <a:cubicBezTo>
                    <a:pt x="6835" y="60"/>
                    <a:pt x="6776" y="1"/>
                    <a:pt x="66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1531;p71"/>
            <p:cNvSpPr/>
            <p:nvPr/>
          </p:nvSpPr>
          <p:spPr>
            <a:xfrm>
              <a:off x="3870185" y="1675515"/>
              <a:ext cx="28415" cy="11099"/>
            </a:xfrm>
            <a:custGeom>
              <a:avLst/>
              <a:gdLst/>
              <a:ahLst/>
              <a:cxnLst/>
              <a:rect l="l" t="t" r="r" b="b"/>
              <a:pathLst>
                <a:path w="704" h="275" extrusionOk="0">
                  <a:moveTo>
                    <a:pt x="144" y="0"/>
                  </a:moveTo>
                  <a:cubicBezTo>
                    <a:pt x="60" y="0"/>
                    <a:pt x="1" y="60"/>
                    <a:pt x="1" y="143"/>
                  </a:cubicBezTo>
                  <a:cubicBezTo>
                    <a:pt x="1" y="215"/>
                    <a:pt x="60" y="274"/>
                    <a:pt x="144" y="274"/>
                  </a:cubicBezTo>
                  <a:lnTo>
                    <a:pt x="572" y="274"/>
                  </a:lnTo>
                  <a:cubicBezTo>
                    <a:pt x="644" y="274"/>
                    <a:pt x="703" y="215"/>
                    <a:pt x="703" y="143"/>
                  </a:cubicBezTo>
                  <a:cubicBezTo>
                    <a:pt x="703" y="60"/>
                    <a:pt x="644" y="0"/>
                    <a:pt x="5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1532;p71"/>
            <p:cNvSpPr/>
            <p:nvPr/>
          </p:nvSpPr>
          <p:spPr>
            <a:xfrm>
              <a:off x="3846170" y="1610293"/>
              <a:ext cx="25993" cy="22965"/>
            </a:xfrm>
            <a:custGeom>
              <a:avLst/>
              <a:gdLst/>
              <a:ahLst/>
              <a:cxnLst/>
              <a:rect l="l" t="t" r="r" b="b"/>
              <a:pathLst>
                <a:path w="644" h="569" extrusionOk="0">
                  <a:moveTo>
                    <a:pt x="489" y="0"/>
                  </a:moveTo>
                  <a:cubicBezTo>
                    <a:pt x="456" y="0"/>
                    <a:pt x="423" y="15"/>
                    <a:pt x="393" y="45"/>
                  </a:cubicBezTo>
                  <a:lnTo>
                    <a:pt x="96" y="342"/>
                  </a:lnTo>
                  <a:cubicBezTo>
                    <a:pt x="0" y="426"/>
                    <a:pt x="60" y="569"/>
                    <a:pt x="179" y="569"/>
                  </a:cubicBezTo>
                  <a:cubicBezTo>
                    <a:pt x="215" y="569"/>
                    <a:pt x="262" y="545"/>
                    <a:pt x="274" y="521"/>
                  </a:cubicBezTo>
                  <a:lnTo>
                    <a:pt x="572" y="223"/>
                  </a:lnTo>
                  <a:cubicBezTo>
                    <a:pt x="643" y="176"/>
                    <a:pt x="643" y="104"/>
                    <a:pt x="584" y="45"/>
                  </a:cubicBezTo>
                  <a:cubicBezTo>
                    <a:pt x="554" y="15"/>
                    <a:pt x="521" y="0"/>
                    <a:pt x="48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1533;p71"/>
            <p:cNvSpPr/>
            <p:nvPr/>
          </p:nvSpPr>
          <p:spPr>
            <a:xfrm>
              <a:off x="3847623" y="1728508"/>
              <a:ext cx="24540" cy="23086"/>
            </a:xfrm>
            <a:custGeom>
              <a:avLst/>
              <a:gdLst/>
              <a:ahLst/>
              <a:cxnLst/>
              <a:rect l="l" t="t" r="r" b="b"/>
              <a:pathLst>
                <a:path w="608" h="572" extrusionOk="0">
                  <a:moveTo>
                    <a:pt x="155" y="0"/>
                  </a:moveTo>
                  <a:cubicBezTo>
                    <a:pt x="122" y="0"/>
                    <a:pt x="89" y="15"/>
                    <a:pt x="60" y="45"/>
                  </a:cubicBezTo>
                  <a:cubicBezTo>
                    <a:pt x="0" y="104"/>
                    <a:pt x="0" y="176"/>
                    <a:pt x="60" y="235"/>
                  </a:cubicBezTo>
                  <a:lnTo>
                    <a:pt x="357" y="533"/>
                  </a:lnTo>
                  <a:cubicBezTo>
                    <a:pt x="384" y="560"/>
                    <a:pt x="416" y="572"/>
                    <a:pt x="447" y="572"/>
                  </a:cubicBezTo>
                  <a:cubicBezTo>
                    <a:pt x="485" y="572"/>
                    <a:pt x="522" y="554"/>
                    <a:pt x="548" y="521"/>
                  </a:cubicBezTo>
                  <a:cubicBezTo>
                    <a:pt x="607" y="473"/>
                    <a:pt x="607" y="390"/>
                    <a:pt x="548" y="342"/>
                  </a:cubicBezTo>
                  <a:lnTo>
                    <a:pt x="250" y="45"/>
                  </a:lnTo>
                  <a:cubicBezTo>
                    <a:pt x="220" y="15"/>
                    <a:pt x="188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9" name="Picture 28" descr="GOAT Icon L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4"/>
          <p:cNvSpPr txBox="1">
            <a:spLocks noGrp="1"/>
          </p:cNvSpPr>
          <p:nvPr>
            <p:ph type="title"/>
          </p:nvPr>
        </p:nvSpPr>
        <p:spPr>
          <a:xfrm>
            <a:off x="5188625" y="2150850"/>
            <a:ext cx="2876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Source Sans Pro"/>
                <a:cs typeface="Source Sans Pro"/>
              </a:rPr>
              <a:t>All About Our Logo</a:t>
            </a:r>
            <a:endParaRPr b="1" dirty="0">
              <a:latin typeface="Source Sans Pro"/>
              <a:cs typeface="Source Sans Pro"/>
            </a:endParaRPr>
          </a:p>
        </p:txBody>
      </p:sp>
      <p:sp>
        <p:nvSpPr>
          <p:cNvPr id="211" name="Google Shape;211;p34"/>
          <p:cNvSpPr txBox="1">
            <a:spLocks noGrp="1"/>
          </p:cNvSpPr>
          <p:nvPr>
            <p:ph type="title" idx="2"/>
          </p:nvPr>
        </p:nvSpPr>
        <p:spPr>
          <a:xfrm>
            <a:off x="5188625" y="919425"/>
            <a:ext cx="2445000" cy="117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Source Sans Pro"/>
                <a:cs typeface="Source Sans Pro"/>
              </a:rPr>
              <a:t>01</a:t>
            </a:r>
            <a:endParaRPr b="1" dirty="0">
              <a:latin typeface="Source Sans Pro"/>
              <a:cs typeface="Source Sans Pro"/>
            </a:endParaRPr>
          </a:p>
        </p:txBody>
      </p:sp>
      <p:sp>
        <p:nvSpPr>
          <p:cNvPr id="212" name="Google Shape;212;p34"/>
          <p:cNvSpPr txBox="1">
            <a:spLocks noGrp="1"/>
          </p:cNvSpPr>
          <p:nvPr>
            <p:ph type="subTitle" idx="1"/>
          </p:nvPr>
        </p:nvSpPr>
        <p:spPr>
          <a:xfrm>
            <a:off x="5188625" y="3194925"/>
            <a:ext cx="3156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How our logo should be presented</a:t>
            </a:r>
            <a:endParaRPr dirty="0"/>
          </a:p>
        </p:txBody>
      </p:sp>
      <p:pic>
        <p:nvPicPr>
          <p:cNvPr id="5" name="Picture 4" descr="GOAT Icon L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5"/>
          <p:cNvSpPr txBox="1">
            <a:spLocks noGrp="1"/>
          </p:cNvSpPr>
          <p:nvPr>
            <p:ph type="title"/>
          </p:nvPr>
        </p:nvSpPr>
        <p:spPr>
          <a:xfrm>
            <a:off x="2629450" y="378225"/>
            <a:ext cx="59703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 dirty="0" smtClean="0"/>
              <a:t>Our </a:t>
            </a:r>
            <a:r>
              <a:rPr lang="en" b="0" dirty="0"/>
              <a:t>Logo</a:t>
            </a:r>
            <a:endParaRPr b="0" dirty="0"/>
          </a:p>
        </p:txBody>
      </p:sp>
      <p:sp>
        <p:nvSpPr>
          <p:cNvPr id="230" name="Google Shape;230;p35"/>
          <p:cNvSpPr txBox="1">
            <a:spLocks noGrp="1"/>
          </p:cNvSpPr>
          <p:nvPr>
            <p:ph type="subTitle" idx="4294967295"/>
          </p:nvPr>
        </p:nvSpPr>
        <p:spPr>
          <a:xfrm>
            <a:off x="1582512" y="3575525"/>
            <a:ext cx="2064600" cy="4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 dirty="0" smtClean="0"/>
              <a:t>TAGLINE HERE</a:t>
            </a:r>
            <a:r>
              <a:rPr lang="en-US" sz="1200" dirty="0" smtClean="0"/>
              <a:t> (</a:t>
            </a:r>
            <a:r>
              <a:rPr lang="en-US" sz="1200" dirty="0" err="1" smtClean="0"/>
              <a:t>Reuven</a:t>
            </a:r>
            <a:r>
              <a:rPr lang="en-US" sz="1200" dirty="0" smtClean="0"/>
              <a:t>)</a:t>
            </a:r>
            <a:endParaRPr sz="1200" dirty="0"/>
          </a:p>
        </p:txBody>
      </p:sp>
      <p:pic>
        <p:nvPicPr>
          <p:cNvPr id="3" name="Picture 2" descr="GOAT Logo-Green-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828" y="2035810"/>
            <a:ext cx="2665244" cy="1460500"/>
          </a:xfrm>
          <a:prstGeom prst="rect">
            <a:avLst/>
          </a:prstGeom>
        </p:spPr>
      </p:pic>
      <p:sp>
        <p:nvSpPr>
          <p:cNvPr id="19" name="Google Shape;191;p33"/>
          <p:cNvSpPr txBox="1">
            <a:spLocks/>
          </p:cNvSpPr>
          <p:nvPr/>
        </p:nvSpPr>
        <p:spPr>
          <a:xfrm>
            <a:off x="1430112" y="1742610"/>
            <a:ext cx="2217000" cy="381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1" i="0" u="none" strike="noStrike" cap="none">
                <a:solidFill>
                  <a:srgbClr val="000000"/>
                </a:solidFill>
                <a:latin typeface="Source Sans Pro"/>
                <a:ea typeface="Arial"/>
                <a:cs typeface="Source Sans Pro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0" dirty="0" smtClean="0">
                <a:solidFill>
                  <a:schemeClr val="bg1"/>
                </a:solidFill>
                <a:latin typeface="Montserrat ExtraBold"/>
                <a:cs typeface="Montserrat ExtraBold"/>
              </a:rPr>
              <a:t>PRIMARY LOGO</a:t>
            </a:r>
            <a:endParaRPr lang="en-US" sz="1600" b="0" dirty="0">
              <a:solidFill>
                <a:schemeClr val="bg1"/>
              </a:solidFill>
              <a:latin typeface="Montserrat ExtraBold"/>
              <a:cs typeface="Montserrat ExtraBold"/>
            </a:endParaRPr>
          </a:p>
        </p:txBody>
      </p:sp>
      <p:sp>
        <p:nvSpPr>
          <p:cNvPr id="20" name="Google Shape;191;p33"/>
          <p:cNvSpPr txBox="1">
            <a:spLocks/>
          </p:cNvSpPr>
          <p:nvPr/>
        </p:nvSpPr>
        <p:spPr>
          <a:xfrm>
            <a:off x="5242560" y="1742610"/>
            <a:ext cx="2905432" cy="381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1" i="0" u="none" strike="noStrike" cap="none">
                <a:solidFill>
                  <a:srgbClr val="000000"/>
                </a:solidFill>
                <a:latin typeface="Source Sans Pro"/>
                <a:ea typeface="Arial"/>
                <a:cs typeface="Source Sans Pro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600" b="0" dirty="0" smtClean="0">
                <a:solidFill>
                  <a:schemeClr val="bg1"/>
                </a:solidFill>
                <a:latin typeface="Montserrat ExtraBold"/>
                <a:cs typeface="Montserrat ExtraBold"/>
              </a:rPr>
              <a:t>SECONDARY LOGO/ICON</a:t>
            </a:r>
            <a:endParaRPr lang="en-US" sz="1600" b="0" dirty="0">
              <a:solidFill>
                <a:schemeClr val="bg1"/>
              </a:solidFill>
              <a:latin typeface="Montserrat ExtraBold"/>
              <a:cs typeface="Montserrat ExtraBold"/>
            </a:endParaRPr>
          </a:p>
        </p:txBody>
      </p:sp>
      <p:pic>
        <p:nvPicPr>
          <p:cNvPr id="5" name="Picture 4" descr="GOAT Icon L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072" y="2261840"/>
            <a:ext cx="1262303" cy="1558320"/>
          </a:xfrm>
          <a:prstGeom prst="rect">
            <a:avLst/>
          </a:prstGeom>
        </p:spPr>
      </p:pic>
      <p:pic>
        <p:nvPicPr>
          <p:cNvPr id="22" name="Picture 21" descr="GOAT Icon L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41"/>
          <p:cNvSpPr txBox="1">
            <a:spLocks noGrp="1"/>
          </p:cNvSpPr>
          <p:nvPr>
            <p:ph type="title"/>
          </p:nvPr>
        </p:nvSpPr>
        <p:spPr>
          <a:xfrm>
            <a:off x="2629450" y="378225"/>
            <a:ext cx="59703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Clear Space Requirements</a:t>
            </a:r>
            <a:endParaRPr/>
          </a:p>
        </p:txBody>
      </p:sp>
      <p:sp>
        <p:nvSpPr>
          <p:cNvPr id="417" name="Google Shape;417;p41"/>
          <p:cNvSpPr/>
          <p:nvPr/>
        </p:nvSpPr>
        <p:spPr>
          <a:xfrm>
            <a:off x="7476625" y="1896525"/>
            <a:ext cx="507600" cy="507600"/>
          </a:xfrm>
          <a:prstGeom prst="rect">
            <a:avLst/>
          </a:prstGeom>
          <a:solidFill>
            <a:srgbClr val="06BAD6">
              <a:alpha val="893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0" name="Google Shape;420;p41"/>
          <p:cNvGrpSpPr/>
          <p:nvPr/>
        </p:nvGrpSpPr>
        <p:grpSpPr>
          <a:xfrm>
            <a:off x="2530418" y="1137920"/>
            <a:ext cx="4083742" cy="3429268"/>
            <a:chOff x="2534000" y="1145075"/>
            <a:chExt cx="4083000" cy="3060900"/>
          </a:xfrm>
        </p:grpSpPr>
        <p:sp>
          <p:nvSpPr>
            <p:cNvPr id="421" name="Google Shape;421;p41"/>
            <p:cNvSpPr/>
            <p:nvPr/>
          </p:nvSpPr>
          <p:spPr>
            <a:xfrm>
              <a:off x="2534000" y="1145075"/>
              <a:ext cx="4083000" cy="3060900"/>
            </a:xfrm>
            <a:prstGeom prst="rect">
              <a:avLst/>
            </a:prstGeom>
            <a:solidFill>
              <a:srgbClr val="06BAD6">
                <a:alpha val="8930"/>
              </a:srgbClr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1"/>
            <p:cNvSpPr/>
            <p:nvPr/>
          </p:nvSpPr>
          <p:spPr>
            <a:xfrm>
              <a:off x="3041600" y="1664950"/>
              <a:ext cx="3060900" cy="2036400"/>
            </a:xfrm>
            <a:prstGeom prst="rec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4" name="Google Shape;424;p41"/>
          <p:cNvSpPr/>
          <p:nvPr/>
        </p:nvSpPr>
        <p:spPr>
          <a:xfrm>
            <a:off x="6099566" y="1137920"/>
            <a:ext cx="507600" cy="58244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 descr="GOAT Icon L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172" y="1743150"/>
            <a:ext cx="1819656" cy="2246376"/>
          </a:xfrm>
          <a:prstGeom prst="rect">
            <a:avLst/>
          </a:prstGeom>
        </p:spPr>
      </p:pic>
      <p:pic>
        <p:nvPicPr>
          <p:cNvPr id="14" name="Picture 13" descr="GOAT Icon L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42"/>
          <p:cNvSpPr txBox="1">
            <a:spLocks noGrp="1"/>
          </p:cNvSpPr>
          <p:nvPr>
            <p:ph type="subTitle" idx="1"/>
          </p:nvPr>
        </p:nvSpPr>
        <p:spPr>
          <a:xfrm>
            <a:off x="1098925" y="531350"/>
            <a:ext cx="3273600" cy="123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use our logo properly</a:t>
            </a:r>
            <a:endParaRPr/>
          </a:p>
        </p:txBody>
      </p:sp>
      <p:sp>
        <p:nvSpPr>
          <p:cNvPr id="432" name="Google Shape;432;p42"/>
          <p:cNvSpPr txBox="1">
            <a:spLocks noGrp="1"/>
          </p:cNvSpPr>
          <p:nvPr>
            <p:ph type="body" idx="2"/>
          </p:nvPr>
        </p:nvSpPr>
        <p:spPr>
          <a:xfrm>
            <a:off x="1098925" y="1895625"/>
            <a:ext cx="3273600" cy="25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-US" dirty="0" smtClean="0"/>
              <a:t>On a dark background use the white/green logo</a:t>
            </a:r>
            <a:endParaRPr dirty="0"/>
          </a:p>
          <a:p>
            <a:pPr marL="457200" lvl="0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-US" dirty="0" smtClean="0"/>
              <a:t>On a lighter background utilize the grey/green logo</a:t>
            </a:r>
            <a:endParaRPr dirty="0"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-US" dirty="0" smtClean="0"/>
              <a:t>For lighter backgrounds use green icon</a:t>
            </a:r>
            <a:endParaRPr dirty="0"/>
          </a:p>
          <a:p>
            <a:pPr marL="457200" lvl="0" indent="-317500" algn="l" rtl="0">
              <a:spcBef>
                <a:spcPts val="1000"/>
              </a:spcBef>
              <a:spcAft>
                <a:spcPts val="1600"/>
              </a:spcAft>
              <a:buSzPts val="1400"/>
              <a:buChar char="●"/>
            </a:pPr>
            <a:r>
              <a:rPr lang="en-US" dirty="0" smtClean="0"/>
              <a:t>Darker backgrounds use the white icon</a:t>
            </a:r>
            <a:endParaRPr dirty="0"/>
          </a:p>
        </p:txBody>
      </p:sp>
      <p:sp>
        <p:nvSpPr>
          <p:cNvPr id="433" name="Google Shape;433;p42"/>
          <p:cNvSpPr txBox="1">
            <a:spLocks noGrp="1"/>
          </p:cNvSpPr>
          <p:nvPr>
            <p:ph type="title"/>
          </p:nvPr>
        </p:nvSpPr>
        <p:spPr>
          <a:xfrm>
            <a:off x="3457775" y="378225"/>
            <a:ext cx="5142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Dos</a:t>
            </a:r>
            <a:endParaRPr/>
          </a:p>
        </p:txBody>
      </p:sp>
      <p:sp>
        <p:nvSpPr>
          <p:cNvPr id="462" name="Google Shape;462;p42"/>
          <p:cNvSpPr/>
          <p:nvPr/>
        </p:nvSpPr>
        <p:spPr>
          <a:xfrm>
            <a:off x="6494257" y="1170925"/>
            <a:ext cx="1608000" cy="1788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p42"/>
          <p:cNvSpPr/>
          <p:nvPr/>
        </p:nvSpPr>
        <p:spPr>
          <a:xfrm>
            <a:off x="4886200" y="2959994"/>
            <a:ext cx="1608000" cy="1398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 descr="GOAT Logo-Green-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24" y="1676427"/>
            <a:ext cx="1267032" cy="694308"/>
          </a:xfrm>
          <a:prstGeom prst="rect">
            <a:avLst/>
          </a:prstGeom>
        </p:spPr>
      </p:pic>
      <p:pic>
        <p:nvPicPr>
          <p:cNvPr id="3" name="Picture 2" descr="GOAT Logo-Green-Gre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988" y="1676427"/>
            <a:ext cx="1267033" cy="694308"/>
          </a:xfrm>
          <a:prstGeom prst="rect">
            <a:avLst/>
          </a:prstGeom>
        </p:spPr>
      </p:pic>
      <p:pic>
        <p:nvPicPr>
          <p:cNvPr id="4" name="Picture 3" descr="GOAT Icon Ligh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219" y="3133296"/>
            <a:ext cx="870524" cy="1074667"/>
          </a:xfrm>
          <a:prstGeom prst="rect">
            <a:avLst/>
          </a:prstGeom>
        </p:spPr>
      </p:pic>
      <p:pic>
        <p:nvPicPr>
          <p:cNvPr id="5" name="Picture 4" descr="GOAT Icon Whit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266" y="3134442"/>
            <a:ext cx="869595" cy="1073521"/>
          </a:xfrm>
          <a:prstGeom prst="rect">
            <a:avLst/>
          </a:prstGeom>
        </p:spPr>
      </p:pic>
      <p:pic>
        <p:nvPicPr>
          <p:cNvPr id="69" name="Picture 68" descr="GOAT Icon Ligh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43"/>
          <p:cNvSpPr txBox="1">
            <a:spLocks noGrp="1"/>
          </p:cNvSpPr>
          <p:nvPr>
            <p:ph type="body" idx="1"/>
          </p:nvPr>
        </p:nvSpPr>
        <p:spPr>
          <a:xfrm>
            <a:off x="5099425" y="1767050"/>
            <a:ext cx="3273600" cy="251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dirty="0" smtClean="0"/>
              <a:t>Use the wrong color variation of the logo</a:t>
            </a:r>
            <a:endParaRPr dirty="0"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-US" dirty="0" smtClean="0"/>
              <a:t>Descale the logo while resizing</a:t>
            </a:r>
            <a:endParaRPr dirty="0"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-US" dirty="0" smtClean="0"/>
              <a:t>Just type out the logo with text</a:t>
            </a:r>
            <a:endParaRPr dirty="0"/>
          </a:p>
        </p:txBody>
      </p:sp>
      <p:sp>
        <p:nvSpPr>
          <p:cNvPr id="499" name="Google Shape;499;p43"/>
          <p:cNvSpPr txBox="1">
            <a:spLocks noGrp="1"/>
          </p:cNvSpPr>
          <p:nvPr>
            <p:ph type="title"/>
          </p:nvPr>
        </p:nvSpPr>
        <p:spPr>
          <a:xfrm>
            <a:off x="3457775" y="378225"/>
            <a:ext cx="5142000" cy="51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Don’ts</a:t>
            </a:r>
            <a:endParaRPr/>
          </a:p>
        </p:txBody>
      </p:sp>
      <p:pic>
        <p:nvPicPr>
          <p:cNvPr id="2" name="Picture 1" descr="GOAT Icon 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683" y="1204457"/>
            <a:ext cx="695779" cy="1393579"/>
          </a:xfrm>
          <a:prstGeom prst="rect">
            <a:avLst/>
          </a:prstGeom>
        </p:spPr>
      </p:pic>
      <p:pic>
        <p:nvPicPr>
          <p:cNvPr id="4" name="Picture 3" descr="GOAT Logo-Green-White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FD5A2B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50" y="1521580"/>
            <a:ext cx="1705382" cy="9345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1935" y="3059008"/>
            <a:ext cx="1665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Oligopoly Bold"/>
                <a:cs typeface="Oligopoly Bold"/>
              </a:rPr>
              <a:t>GOAT 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Oligopoly Bold"/>
                <a:cs typeface="Oligopoly Bold"/>
              </a:rPr>
              <a:t>PAYMENTS</a:t>
            </a:r>
            <a:endParaRPr lang="en-US" sz="2000" dirty="0">
              <a:solidFill>
                <a:schemeClr val="bg1"/>
              </a:solidFill>
              <a:latin typeface="Oligopoly Bold"/>
              <a:cs typeface="Oligopoly Bold"/>
            </a:endParaRPr>
          </a:p>
        </p:txBody>
      </p:sp>
      <p:pic>
        <p:nvPicPr>
          <p:cNvPr id="65" name="Picture 64" descr="GOAT Icon Ligh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93" y="111529"/>
            <a:ext cx="280008" cy="3456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 Company Branding Guideline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3F3F3"/>
      </a:accent1>
      <a:accent2>
        <a:srgbClr val="06BAD6"/>
      </a:accent2>
      <a:accent3>
        <a:srgbClr val="78909C"/>
      </a:accent3>
      <a:accent4>
        <a:srgbClr val="00C3B1"/>
      </a:accent4>
      <a:accent5>
        <a:srgbClr val="0097A7"/>
      </a:accent5>
      <a:accent6>
        <a:srgbClr val="EFEFEF"/>
      </a:accent6>
      <a:hlink>
        <a:srgbClr val="F3F3F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304</Words>
  <Application>Microsoft Macintosh PowerPoint</Application>
  <PresentationFormat>On-screen Show (16:9)</PresentationFormat>
  <Paragraphs>83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Tech Company Branding Guidelines by Slidesgo</vt:lpstr>
      <vt:lpstr>Branding Guidelines</vt:lpstr>
      <vt:lpstr>01</vt:lpstr>
      <vt:lpstr>Introduction to GOAT</vt:lpstr>
      <vt:lpstr>Personality</vt:lpstr>
      <vt:lpstr>All About Our Logo</vt:lpstr>
      <vt:lpstr>Our Logo</vt:lpstr>
      <vt:lpstr>Clear Space Requirements</vt:lpstr>
      <vt:lpstr>Dos</vt:lpstr>
      <vt:lpstr>Don’ts</vt:lpstr>
      <vt:lpstr>Color Standards</vt:lpstr>
      <vt:lpstr>Typography</vt:lpstr>
      <vt:lpstr>Email Signature Guidelines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GOAT Payments Branding Guidelines</dc:title>
  <cp:lastModifiedBy>Ryan Wess</cp:lastModifiedBy>
  <cp:revision>22</cp:revision>
  <dcterms:modified xsi:type="dcterms:W3CDTF">2020-10-09T20:30:53Z</dcterms:modified>
</cp:coreProperties>
</file>